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92964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0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66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 snapToGrid="0">
      <p:cViewPr varScale="1">
        <p:scale>
          <a:sx n="113" d="100"/>
          <a:sy n="113" d="100"/>
        </p:scale>
        <p:origin x="2198" y="86"/>
      </p:cViewPr>
      <p:guideLst>
        <p:guide orient="horz" pos="2220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65" d="100"/>
          <a:sy n="65" d="100"/>
        </p:scale>
        <p:origin x="4236" y="9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6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6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51D57BDE-7BC2-40AA-B97D-2C463F792DC2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8177746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929034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97062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761184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68274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840806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6455957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65591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400228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7292230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45111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283606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214864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81788"/>
            <a:ext cx="927100" cy="23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  <a:endParaRPr lang="es-ES_tradnl" altLang="es-MX" sz="900" b="1" dirty="0"/>
          </a:p>
        </p:txBody>
      </p:sp>
      <p:sp>
        <p:nvSpPr>
          <p:cNvPr id="1028" name="Text Box 32"/>
          <p:cNvSpPr txBox="1">
            <a:spLocks noChangeArrowheads="1"/>
          </p:cNvSpPr>
          <p:nvPr userDrawn="1"/>
        </p:nvSpPr>
        <p:spPr bwMode="auto">
          <a:xfrm>
            <a:off x="1162050" y="-25215"/>
            <a:ext cx="557212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MX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Embarazo</a:t>
            </a:r>
            <a:r>
              <a:rPr lang="es-ES_tradnl" sz="1000" b="1" dirty="0"/>
              <a:t>, Parto y Puerperio</a:t>
            </a:r>
          </a:p>
        </p:txBody>
      </p:sp>
      <p:sp>
        <p:nvSpPr>
          <p:cNvPr id="1029" name="Text Box 33"/>
          <p:cNvSpPr txBox="1">
            <a:spLocks noChangeArrowheads="1"/>
          </p:cNvSpPr>
          <p:nvPr userDrawn="1"/>
        </p:nvSpPr>
        <p:spPr bwMode="auto">
          <a:xfrm>
            <a:off x="6610350" y="-25215"/>
            <a:ext cx="2533650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7620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s-ES_tradnl" sz="1200" b="1" dirty="0"/>
              <a:t>CALENDARIO DE </a:t>
            </a:r>
            <a:r>
              <a:rPr lang="es-ES_tradnl" sz="1200" b="1" baseline="0" dirty="0" smtClean="0">
                <a:solidFill>
                  <a:schemeClr val="tx1"/>
                </a:solidFill>
              </a:rPr>
              <a:t>ANTENCIÓN</a:t>
            </a:r>
          </a:p>
          <a:p>
            <a:pPr algn="ctr">
              <a:defRPr/>
            </a:pPr>
            <a:r>
              <a:rPr lang="es-ES_tradnl" sz="1200" b="1" dirty="0" smtClean="0"/>
              <a:t>SINBA-SIS-E1</a:t>
            </a:r>
            <a:endParaRPr lang="es-ES" sz="1200" b="1" dirty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607" y="55661"/>
            <a:ext cx="1937725" cy="283152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99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Rectángulo 135"/>
          <p:cNvSpPr/>
          <p:nvPr/>
        </p:nvSpPr>
        <p:spPr bwMode="auto">
          <a:xfrm>
            <a:off x="-145" y="2428934"/>
            <a:ext cx="9144000" cy="126789"/>
          </a:xfrm>
          <a:prstGeom prst="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grpSp>
        <p:nvGrpSpPr>
          <p:cNvPr id="289" name="Grupo 288"/>
          <p:cNvGrpSpPr/>
          <p:nvPr/>
        </p:nvGrpSpPr>
        <p:grpSpPr>
          <a:xfrm>
            <a:off x="4922917" y="2130512"/>
            <a:ext cx="446558" cy="230832"/>
            <a:chOff x="3533943" y="1500513"/>
            <a:chExt cx="446558" cy="230832"/>
          </a:xfrm>
        </p:grpSpPr>
        <p:sp>
          <p:nvSpPr>
            <p:cNvPr id="290" name="CuadroTexto 289"/>
            <p:cNvSpPr txBox="1"/>
            <p:nvPr/>
          </p:nvSpPr>
          <p:spPr>
            <a:xfrm>
              <a:off x="3533943" y="1500513"/>
              <a:ext cx="29367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SI</a:t>
              </a:r>
              <a:endParaRPr lang="es-MX" sz="900" dirty="0"/>
            </a:p>
          </p:txBody>
        </p:sp>
        <p:sp>
          <p:nvSpPr>
            <p:cNvPr id="291" name="Rectángulo 290"/>
            <p:cNvSpPr/>
            <p:nvPr/>
          </p:nvSpPr>
          <p:spPr bwMode="auto">
            <a:xfrm>
              <a:off x="3806469" y="1521657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</p:grpSp>
      <p:sp>
        <p:nvSpPr>
          <p:cNvPr id="3078" name="Line 16"/>
          <p:cNvSpPr>
            <a:spLocks noChangeShapeType="1"/>
          </p:cNvSpPr>
          <p:nvPr/>
        </p:nvSpPr>
        <p:spPr bwMode="auto">
          <a:xfrm flipH="1">
            <a:off x="26701" y="377931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Line 90"/>
          <p:cNvSpPr>
            <a:spLocks noChangeShapeType="1"/>
          </p:cNvSpPr>
          <p:nvPr/>
        </p:nvSpPr>
        <p:spPr bwMode="auto">
          <a:xfrm>
            <a:off x="15240" y="189694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Text Box 209"/>
          <p:cNvSpPr txBox="1">
            <a:spLocks noChangeArrowheads="1"/>
          </p:cNvSpPr>
          <p:nvPr/>
        </p:nvSpPr>
        <p:spPr bwMode="auto">
          <a:xfrm>
            <a:off x="6838002" y="397839"/>
            <a:ext cx="2292350" cy="12865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40000"/>
              </a:spcBef>
            </a:pPr>
            <a:r>
              <a:rPr lang="es-ES_tradnl" altLang="es-MX" sz="900" b="1" dirty="0"/>
              <a:t> </a:t>
            </a:r>
            <a:r>
              <a:rPr lang="es-ES_tradnl" altLang="es-MX" sz="700" b="1" dirty="0"/>
              <a:t>FECHA DE</a:t>
            </a:r>
            <a:r>
              <a:rPr lang="es-ES_tradnl" altLang="es-MX" sz="700" dirty="0"/>
              <a:t>: </a:t>
            </a:r>
          </a:p>
          <a:p>
            <a:pPr>
              <a:spcBef>
                <a:spcPct val="40000"/>
              </a:spcBef>
            </a:pPr>
            <a:r>
              <a:rPr lang="es-ES_tradnl" altLang="es-MX" sz="700" dirty="0"/>
              <a:t>ÚLTIMO PARTO O </a:t>
            </a:r>
            <a:r>
              <a:rPr lang="es-ES_tradnl" altLang="es-MX" sz="700" dirty="0" smtClean="0"/>
              <a:t>ABORTO</a:t>
            </a:r>
          </a:p>
          <a:p>
            <a:pPr>
              <a:spcBef>
                <a:spcPct val="40000"/>
              </a:spcBef>
            </a:pPr>
            <a:endParaRPr lang="es-ES_tradnl" altLang="es-MX" sz="700" dirty="0"/>
          </a:p>
          <a:p>
            <a:pPr>
              <a:spcBef>
                <a:spcPct val="40000"/>
              </a:spcBef>
            </a:pPr>
            <a:r>
              <a:rPr lang="es-ES_tradnl" altLang="es-MX" sz="700" dirty="0"/>
              <a:t>ÚLTIMA </a:t>
            </a:r>
            <a:r>
              <a:rPr lang="es-ES_tradnl" altLang="es-MX" sz="700" dirty="0" smtClean="0"/>
              <a:t>REGLA</a:t>
            </a:r>
          </a:p>
          <a:p>
            <a:pPr>
              <a:spcBef>
                <a:spcPct val="40000"/>
              </a:spcBef>
            </a:pPr>
            <a:endParaRPr lang="es-ES_tradnl" altLang="es-MX" sz="700" dirty="0"/>
          </a:p>
          <a:p>
            <a:pPr>
              <a:spcBef>
                <a:spcPct val="40000"/>
              </a:spcBef>
            </a:pPr>
            <a:r>
              <a:rPr lang="es-ES_tradnl" altLang="es-MX" sz="700" dirty="0"/>
              <a:t>PROBABLE DE </a:t>
            </a:r>
            <a:r>
              <a:rPr lang="es-ES_tradnl" altLang="es-MX" sz="700" dirty="0" smtClean="0"/>
              <a:t>PARTO</a:t>
            </a:r>
          </a:p>
          <a:p>
            <a:pPr>
              <a:spcBef>
                <a:spcPct val="40000"/>
              </a:spcBef>
            </a:pPr>
            <a:endParaRPr lang="es-ES_tradnl" altLang="es-MX" sz="700" dirty="0"/>
          </a:p>
          <a:p>
            <a:pPr>
              <a:spcBef>
                <a:spcPct val="40000"/>
              </a:spcBef>
            </a:pPr>
            <a:r>
              <a:rPr lang="es-ES_tradnl" altLang="es-MX" sz="700" dirty="0"/>
              <a:t>TÉRMINO DEL </a:t>
            </a:r>
            <a:r>
              <a:rPr lang="es-ES_tradnl" altLang="es-MX" sz="700" dirty="0" smtClean="0"/>
              <a:t>PUERPERIO</a:t>
            </a:r>
            <a:endParaRPr lang="es-ES_tradnl" altLang="es-MX" sz="700" dirty="0"/>
          </a:p>
        </p:txBody>
      </p:sp>
      <p:sp>
        <p:nvSpPr>
          <p:cNvPr id="3156" name="CuadroTexto 3155"/>
          <p:cNvSpPr txBox="1"/>
          <p:nvPr/>
        </p:nvSpPr>
        <p:spPr>
          <a:xfrm>
            <a:off x="4766954" y="425801"/>
            <a:ext cx="219002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altLang="es-MX" sz="800" b="1" dirty="0"/>
              <a:t>ANTECEDENTES </a:t>
            </a:r>
            <a:r>
              <a:rPr lang="es-ES_tradnl" altLang="es-MX" sz="800" b="1" dirty="0" smtClean="0"/>
              <a:t>GINECOOBSTETRICOS</a:t>
            </a:r>
            <a:endParaRPr lang="es-ES_tradnl" altLang="es-MX" sz="800" b="1" dirty="0"/>
          </a:p>
        </p:txBody>
      </p:sp>
      <p:sp>
        <p:nvSpPr>
          <p:cNvPr id="3157" name="CuadroTexto 3156"/>
          <p:cNvSpPr txBox="1"/>
          <p:nvPr/>
        </p:nvSpPr>
        <p:spPr>
          <a:xfrm>
            <a:off x="4754254" y="582754"/>
            <a:ext cx="138050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altLang="es-MX" sz="700" dirty="0"/>
              <a:t>EMBARAZOS ANTERIORES</a:t>
            </a:r>
            <a:r>
              <a:rPr lang="es-ES_tradnl" altLang="es-MX" sz="800" dirty="0"/>
              <a:t>:</a:t>
            </a:r>
            <a:endParaRPr lang="es-MX" sz="800" dirty="0"/>
          </a:p>
        </p:txBody>
      </p:sp>
      <p:sp>
        <p:nvSpPr>
          <p:cNvPr id="3160" name="CuadroTexto 3159"/>
          <p:cNvSpPr txBox="1"/>
          <p:nvPr/>
        </p:nvSpPr>
        <p:spPr>
          <a:xfrm>
            <a:off x="4880858" y="735077"/>
            <a:ext cx="551754" cy="2282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1200"/>
              </a:lnSpc>
            </a:pPr>
            <a:r>
              <a:rPr lang="es-ES_tradnl" altLang="es-MX" sz="700" dirty="0" smtClean="0"/>
              <a:t>PARTOS</a:t>
            </a:r>
            <a:endParaRPr lang="es-MX" sz="1600" dirty="0"/>
          </a:p>
        </p:txBody>
      </p:sp>
      <p:sp>
        <p:nvSpPr>
          <p:cNvPr id="3162" name="CuadroTexto 3161"/>
          <p:cNvSpPr txBox="1"/>
          <p:nvPr/>
        </p:nvSpPr>
        <p:spPr>
          <a:xfrm>
            <a:off x="5511181" y="761530"/>
            <a:ext cx="66877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sz="700" dirty="0" smtClean="0"/>
              <a:t>CESÁREAS</a:t>
            </a:r>
            <a:endParaRPr lang="es-MX" sz="700" dirty="0"/>
          </a:p>
        </p:txBody>
      </p:sp>
      <p:sp>
        <p:nvSpPr>
          <p:cNvPr id="3163" name="Rectángulo 3162"/>
          <p:cNvSpPr/>
          <p:nvPr/>
        </p:nvSpPr>
        <p:spPr>
          <a:xfrm>
            <a:off x="6200762" y="749627"/>
            <a:ext cx="6222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_tradnl" sz="700" dirty="0"/>
              <a:t>ABORTOS</a:t>
            </a:r>
            <a:endParaRPr lang="es-MX" sz="800" dirty="0"/>
          </a:p>
        </p:txBody>
      </p:sp>
      <p:cxnSp>
        <p:nvCxnSpPr>
          <p:cNvPr id="182" name="Conector recto 181"/>
          <p:cNvCxnSpPr/>
          <p:nvPr/>
        </p:nvCxnSpPr>
        <p:spPr bwMode="auto">
          <a:xfrm>
            <a:off x="6056772" y="730520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grpSp>
        <p:nvGrpSpPr>
          <p:cNvPr id="235" name="Grupo 234"/>
          <p:cNvGrpSpPr/>
          <p:nvPr/>
        </p:nvGrpSpPr>
        <p:grpSpPr>
          <a:xfrm>
            <a:off x="4784694" y="1431885"/>
            <a:ext cx="2124299" cy="474127"/>
            <a:chOff x="6915576" y="481103"/>
            <a:chExt cx="2124299" cy="474127"/>
          </a:xfrm>
        </p:grpSpPr>
        <p:sp>
          <p:nvSpPr>
            <p:cNvPr id="3168" name="Rectángulo 3167"/>
            <p:cNvSpPr/>
            <p:nvPr/>
          </p:nvSpPr>
          <p:spPr>
            <a:xfrm>
              <a:off x="6915576" y="481103"/>
              <a:ext cx="2124299" cy="21544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spcBef>
                  <a:spcPct val="25000"/>
                </a:spcBef>
              </a:pPr>
              <a:r>
                <a:rPr lang="es-ES_tradnl" altLang="es-MX" sz="800" b="1" dirty="0"/>
                <a:t>USO PREVIO DE ANTICONCEPTIVOS:   </a:t>
              </a:r>
            </a:p>
          </p:txBody>
        </p:sp>
        <p:grpSp>
          <p:nvGrpSpPr>
            <p:cNvPr id="3193" name="Grupo 3192"/>
            <p:cNvGrpSpPr/>
            <p:nvPr/>
          </p:nvGrpSpPr>
          <p:grpSpPr>
            <a:xfrm>
              <a:off x="6969220" y="659846"/>
              <a:ext cx="440944" cy="230832"/>
              <a:chOff x="4736778" y="1457742"/>
              <a:chExt cx="440944" cy="230832"/>
            </a:xfrm>
          </p:grpSpPr>
          <p:sp>
            <p:nvSpPr>
              <p:cNvPr id="185" name="CuadroTexto 184"/>
              <p:cNvSpPr txBox="1"/>
              <p:nvPr/>
            </p:nvSpPr>
            <p:spPr>
              <a:xfrm>
                <a:off x="4736778" y="1457742"/>
                <a:ext cx="293670" cy="2308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s-MX" sz="900" dirty="0" smtClean="0"/>
                  <a:t>SÍ</a:t>
                </a:r>
                <a:endParaRPr lang="es-MX" sz="900" dirty="0"/>
              </a:p>
            </p:txBody>
          </p:sp>
          <p:sp>
            <p:nvSpPr>
              <p:cNvPr id="187" name="Rectángulo 186"/>
              <p:cNvSpPr/>
              <p:nvPr/>
            </p:nvSpPr>
            <p:spPr bwMode="auto">
              <a:xfrm>
                <a:off x="5005878" y="1486240"/>
                <a:ext cx="171844" cy="171844"/>
              </a:xfrm>
              <a:prstGeom prst="rect">
                <a:avLst/>
              </a:prstGeom>
              <a:solidFill>
                <a:schemeClr val="bg1"/>
              </a:solidFill>
              <a:ln w="12700" cap="flat" cmpd="sng" algn="ctr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s-MX" sz="1800" b="0" i="0" u="none" strike="noStrike" cap="none" normalizeH="0" baseline="0" smtClean="0">
                  <a:ln>
                    <a:noFill/>
                  </a:ln>
                  <a:effectLst/>
                  <a:latin typeface="Arial" charset="0"/>
                </a:endParaRPr>
              </a:p>
            </p:txBody>
          </p:sp>
        </p:grpSp>
        <p:grpSp>
          <p:nvGrpSpPr>
            <p:cNvPr id="3191" name="Grupo 3190"/>
            <p:cNvGrpSpPr/>
            <p:nvPr/>
          </p:nvGrpSpPr>
          <p:grpSpPr>
            <a:xfrm>
              <a:off x="8439497" y="675496"/>
              <a:ext cx="485171" cy="230832"/>
              <a:chOff x="5225082" y="1518702"/>
              <a:chExt cx="485171" cy="230832"/>
            </a:xfrm>
          </p:grpSpPr>
          <p:sp>
            <p:nvSpPr>
              <p:cNvPr id="186" name="CuadroTexto 185"/>
              <p:cNvSpPr txBox="1"/>
              <p:nvPr/>
            </p:nvSpPr>
            <p:spPr>
              <a:xfrm>
                <a:off x="5225082" y="1518702"/>
                <a:ext cx="357790" cy="2308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s-MX" sz="900" dirty="0" smtClean="0"/>
                  <a:t>NO</a:t>
                </a:r>
                <a:endParaRPr lang="es-MX" sz="900" dirty="0"/>
              </a:p>
            </p:txBody>
          </p:sp>
          <p:sp>
            <p:nvSpPr>
              <p:cNvPr id="188" name="Rectángulo 187"/>
              <p:cNvSpPr/>
              <p:nvPr/>
            </p:nvSpPr>
            <p:spPr bwMode="auto">
              <a:xfrm>
                <a:off x="5538409" y="1538898"/>
                <a:ext cx="171844" cy="171844"/>
              </a:xfrm>
              <a:prstGeom prst="rect">
                <a:avLst/>
              </a:prstGeom>
              <a:solidFill>
                <a:schemeClr val="bg1"/>
              </a:solidFill>
              <a:ln w="12700" cap="flat" cmpd="sng" algn="ctr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s-MX" sz="1800" b="0" i="0" u="none" strike="noStrike" cap="none" normalizeH="0" baseline="0" smtClean="0">
                  <a:ln>
                    <a:noFill/>
                  </a:ln>
                  <a:effectLst/>
                  <a:latin typeface="Arial" charset="0"/>
                </a:endParaRPr>
              </a:p>
            </p:txBody>
          </p:sp>
        </p:grpSp>
        <p:sp>
          <p:nvSpPr>
            <p:cNvPr id="3192" name="Rectángulo 3191"/>
            <p:cNvSpPr/>
            <p:nvPr/>
          </p:nvSpPr>
          <p:spPr>
            <a:xfrm>
              <a:off x="7744862" y="770564"/>
              <a:ext cx="521297" cy="18466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S_tradnl" altLang="es-MX" sz="600" dirty="0"/>
                <a:t>MÉTODO</a:t>
              </a:r>
              <a:endParaRPr lang="es-MX" dirty="0"/>
            </a:p>
          </p:txBody>
        </p:sp>
        <p:cxnSp>
          <p:nvCxnSpPr>
            <p:cNvPr id="192" name="Conector recto 191"/>
            <p:cNvCxnSpPr/>
            <p:nvPr/>
          </p:nvCxnSpPr>
          <p:spPr bwMode="auto">
            <a:xfrm>
              <a:off x="7439859" y="801244"/>
              <a:ext cx="1071083" cy="0"/>
            </a:xfrm>
            <a:prstGeom prst="line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</p:cxnSp>
      </p:grpSp>
      <p:sp>
        <p:nvSpPr>
          <p:cNvPr id="195" name="CuadroTexto 194"/>
          <p:cNvSpPr txBox="1"/>
          <p:nvPr/>
        </p:nvSpPr>
        <p:spPr>
          <a:xfrm>
            <a:off x="4795017" y="1098162"/>
            <a:ext cx="1014652" cy="271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"/>
              </a:lnSpc>
            </a:pPr>
            <a:r>
              <a:rPr lang="es-ES_tradnl" altLang="es-MX" sz="700" dirty="0" smtClean="0"/>
              <a:t>HIJOS NACIDOS</a:t>
            </a:r>
          </a:p>
          <a:p>
            <a:pPr>
              <a:lnSpc>
                <a:spcPts val="700"/>
              </a:lnSpc>
            </a:pPr>
            <a:r>
              <a:rPr lang="es-ES_tradnl" altLang="es-MX" sz="700" dirty="0" smtClean="0"/>
              <a:t>VIVOS</a:t>
            </a:r>
            <a:endParaRPr lang="es-MX" sz="1600" dirty="0"/>
          </a:p>
        </p:txBody>
      </p:sp>
      <p:sp>
        <p:nvSpPr>
          <p:cNvPr id="196" name="CuadroTexto 195"/>
          <p:cNvSpPr txBox="1"/>
          <p:nvPr/>
        </p:nvSpPr>
        <p:spPr>
          <a:xfrm>
            <a:off x="5650779" y="1090877"/>
            <a:ext cx="907621" cy="2718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700"/>
              </a:lnSpc>
            </a:pPr>
            <a:r>
              <a:rPr lang="es-ES_tradnl" altLang="es-MX" sz="700" dirty="0" smtClean="0"/>
              <a:t>HIJOS NACIDOS </a:t>
            </a:r>
          </a:p>
          <a:p>
            <a:pPr>
              <a:lnSpc>
                <a:spcPts val="700"/>
              </a:lnSpc>
            </a:pPr>
            <a:r>
              <a:rPr lang="es-ES_tradnl" altLang="es-MX" sz="700" dirty="0" smtClean="0"/>
              <a:t>MUERTOS</a:t>
            </a:r>
            <a:endParaRPr lang="es-MX" sz="1600" dirty="0"/>
          </a:p>
        </p:txBody>
      </p:sp>
      <p:cxnSp>
        <p:nvCxnSpPr>
          <p:cNvPr id="207" name="Conector recto 206"/>
          <p:cNvCxnSpPr/>
          <p:nvPr/>
        </p:nvCxnSpPr>
        <p:spPr bwMode="auto">
          <a:xfrm>
            <a:off x="4988438" y="1070808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08" name="Conector recto 207"/>
          <p:cNvCxnSpPr/>
          <p:nvPr/>
        </p:nvCxnSpPr>
        <p:spPr bwMode="auto">
          <a:xfrm>
            <a:off x="6361925" y="1070808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09" name="Conector recto 208"/>
          <p:cNvCxnSpPr/>
          <p:nvPr/>
        </p:nvCxnSpPr>
        <p:spPr bwMode="auto">
          <a:xfrm>
            <a:off x="5690742" y="1070808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10" name="Conector recto 209"/>
          <p:cNvCxnSpPr/>
          <p:nvPr/>
        </p:nvCxnSpPr>
        <p:spPr bwMode="auto">
          <a:xfrm>
            <a:off x="5208010" y="1417406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11" name="Conector recto 210"/>
          <p:cNvCxnSpPr/>
          <p:nvPr/>
        </p:nvCxnSpPr>
        <p:spPr bwMode="auto">
          <a:xfrm>
            <a:off x="6236772" y="1425043"/>
            <a:ext cx="36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12" name="Conector recto 211"/>
          <p:cNvCxnSpPr/>
          <p:nvPr/>
        </p:nvCxnSpPr>
        <p:spPr bwMode="auto">
          <a:xfrm>
            <a:off x="6906493" y="378948"/>
            <a:ext cx="0" cy="1512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229" name="CuadroTexto 228"/>
          <p:cNvSpPr txBox="1"/>
          <p:nvPr/>
        </p:nvSpPr>
        <p:spPr>
          <a:xfrm>
            <a:off x="4717626" y="1880883"/>
            <a:ext cx="338554" cy="545983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s-MX" sz="1000" b="1" dirty="0" smtClean="0"/>
              <a:t>26 SEM</a:t>
            </a:r>
            <a:endParaRPr lang="es-MX" sz="1200" b="1" dirty="0"/>
          </a:p>
        </p:txBody>
      </p:sp>
      <p:cxnSp>
        <p:nvCxnSpPr>
          <p:cNvPr id="267" name="Conector recto 266"/>
          <p:cNvCxnSpPr/>
          <p:nvPr/>
        </p:nvCxnSpPr>
        <p:spPr bwMode="auto">
          <a:xfrm>
            <a:off x="4970583" y="1896948"/>
            <a:ext cx="0" cy="54038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279" name="Line 90"/>
          <p:cNvSpPr>
            <a:spLocks noChangeShapeType="1"/>
          </p:cNvSpPr>
          <p:nvPr/>
        </p:nvSpPr>
        <p:spPr bwMode="auto">
          <a:xfrm>
            <a:off x="-10501" y="2428934"/>
            <a:ext cx="914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4" name="Line 90"/>
          <p:cNvSpPr>
            <a:spLocks noChangeShapeType="1"/>
          </p:cNvSpPr>
          <p:nvPr/>
        </p:nvSpPr>
        <p:spPr bwMode="auto">
          <a:xfrm>
            <a:off x="15095" y="2543234"/>
            <a:ext cx="9128905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0" name="Rectángulo 279"/>
          <p:cNvSpPr/>
          <p:nvPr/>
        </p:nvSpPr>
        <p:spPr>
          <a:xfrm>
            <a:off x="7894900" y="2700669"/>
            <a:ext cx="288861" cy="307777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pPr algn="ctr" fontAlgn="ctr"/>
            <a:endParaRPr lang="es-MX" sz="700" dirty="0" smtClean="0">
              <a:cs typeface="Arial" panose="020B0604020202020204" pitchFamily="34" charset="0"/>
            </a:endParaRPr>
          </a:p>
          <a:p>
            <a:pPr algn="ctr" fontAlgn="ctr"/>
            <a:r>
              <a:rPr lang="es-MX" sz="700" dirty="0" err="1" smtClean="0">
                <a:cs typeface="Arial" panose="020B0604020202020204" pitchFamily="34" charset="0"/>
              </a:rPr>
              <a:t>Td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81" name="Rectángulo 280"/>
          <p:cNvSpPr/>
          <p:nvPr/>
        </p:nvSpPr>
        <p:spPr>
          <a:xfrm rot="5400000">
            <a:off x="8286269" y="2787800"/>
            <a:ext cx="184666" cy="248466"/>
          </a:xfrm>
          <a:prstGeom prst="rect">
            <a:avLst/>
          </a:prstGeom>
        </p:spPr>
        <p:txBody>
          <a:bodyPr vert="vert270" wrap="none" lIns="0" tIns="0" rIns="0" bIns="0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INFLU-</a:t>
            </a:r>
          </a:p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ENZA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97" name="Rectángulo 296"/>
          <p:cNvSpPr/>
          <p:nvPr/>
        </p:nvSpPr>
        <p:spPr>
          <a:xfrm>
            <a:off x="22715" y="2646560"/>
            <a:ext cx="87643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FECHA DE CONTROL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98" name="Line 90"/>
          <p:cNvSpPr>
            <a:spLocks noChangeShapeType="1"/>
          </p:cNvSpPr>
          <p:nvPr/>
        </p:nvSpPr>
        <p:spPr bwMode="auto">
          <a:xfrm>
            <a:off x="-9705" y="3042046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9" name="Rectángulo 298"/>
          <p:cNvSpPr/>
          <p:nvPr/>
        </p:nvSpPr>
        <p:spPr>
          <a:xfrm>
            <a:off x="838811" y="2594803"/>
            <a:ext cx="651486" cy="415498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CONTROL EN DOMICILIO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300" name="Conector recto 299"/>
          <p:cNvCxnSpPr/>
          <p:nvPr/>
        </p:nvCxnSpPr>
        <p:spPr bwMode="auto">
          <a:xfrm>
            <a:off x="8566474" y="2544709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2" name="Conector recto 301"/>
          <p:cNvCxnSpPr/>
          <p:nvPr/>
        </p:nvCxnSpPr>
        <p:spPr bwMode="auto">
          <a:xfrm flipH="1">
            <a:off x="8190851" y="2780371"/>
            <a:ext cx="5452" cy="209824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09" name="Line 90"/>
          <p:cNvSpPr>
            <a:spLocks noChangeShapeType="1"/>
          </p:cNvSpPr>
          <p:nvPr/>
        </p:nvSpPr>
        <p:spPr bwMode="auto">
          <a:xfrm>
            <a:off x="-10111" y="3226012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0" name="Line 90"/>
          <p:cNvSpPr>
            <a:spLocks noChangeShapeType="1"/>
          </p:cNvSpPr>
          <p:nvPr/>
        </p:nvSpPr>
        <p:spPr bwMode="auto">
          <a:xfrm>
            <a:off x="3665" y="340206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90"/>
          <p:cNvSpPr>
            <a:spLocks noChangeShapeType="1"/>
          </p:cNvSpPr>
          <p:nvPr/>
        </p:nvSpPr>
        <p:spPr bwMode="auto">
          <a:xfrm>
            <a:off x="-145" y="358494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90"/>
          <p:cNvSpPr>
            <a:spLocks noChangeShapeType="1"/>
          </p:cNvSpPr>
          <p:nvPr/>
        </p:nvSpPr>
        <p:spPr bwMode="auto">
          <a:xfrm>
            <a:off x="-145" y="376782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Line 90"/>
          <p:cNvSpPr>
            <a:spLocks noChangeShapeType="1"/>
          </p:cNvSpPr>
          <p:nvPr/>
        </p:nvSpPr>
        <p:spPr bwMode="auto">
          <a:xfrm>
            <a:off x="-145" y="395070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4" name="Line 90"/>
          <p:cNvSpPr>
            <a:spLocks noChangeShapeType="1"/>
          </p:cNvSpPr>
          <p:nvPr/>
        </p:nvSpPr>
        <p:spPr bwMode="auto">
          <a:xfrm>
            <a:off x="7475" y="414120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5" name="Line 90"/>
          <p:cNvSpPr>
            <a:spLocks noChangeShapeType="1"/>
          </p:cNvSpPr>
          <p:nvPr/>
        </p:nvSpPr>
        <p:spPr bwMode="auto">
          <a:xfrm>
            <a:off x="-145" y="433170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7" name="Line 90"/>
          <p:cNvSpPr>
            <a:spLocks noChangeShapeType="1"/>
          </p:cNvSpPr>
          <p:nvPr/>
        </p:nvSpPr>
        <p:spPr bwMode="auto">
          <a:xfrm>
            <a:off x="7475" y="452220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318" name="Line 90"/>
          <p:cNvSpPr>
            <a:spLocks noChangeShapeType="1"/>
          </p:cNvSpPr>
          <p:nvPr/>
        </p:nvSpPr>
        <p:spPr bwMode="auto">
          <a:xfrm>
            <a:off x="7475" y="4697468"/>
            <a:ext cx="9144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wrap="none" anchor="ctr"/>
          <a:lstStyle/>
          <a:p>
            <a:endParaRPr lang="es-MX"/>
          </a:p>
        </p:txBody>
      </p:sp>
      <p:sp>
        <p:nvSpPr>
          <p:cNvPr id="286" name="CuadroTexto 285"/>
          <p:cNvSpPr txBox="1"/>
          <p:nvPr/>
        </p:nvSpPr>
        <p:spPr>
          <a:xfrm>
            <a:off x="-57789" y="2996893"/>
            <a:ext cx="300082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s-MX" sz="800" dirty="0" smtClean="0"/>
              <a:t>1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2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3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4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5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6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7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8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9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10</a:t>
            </a:r>
            <a:endParaRPr lang="es-MX" sz="800" dirty="0"/>
          </a:p>
        </p:txBody>
      </p:sp>
      <p:cxnSp>
        <p:nvCxnSpPr>
          <p:cNvPr id="323" name="Conector recto 322"/>
          <p:cNvCxnSpPr/>
          <p:nvPr/>
        </p:nvCxnSpPr>
        <p:spPr bwMode="auto">
          <a:xfrm>
            <a:off x="889819" y="2555723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24" name="Conector recto 323"/>
          <p:cNvCxnSpPr/>
          <p:nvPr/>
        </p:nvCxnSpPr>
        <p:spPr bwMode="auto">
          <a:xfrm>
            <a:off x="1446453" y="2555723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26" name="Conector recto 325"/>
          <p:cNvCxnSpPr/>
          <p:nvPr/>
        </p:nvCxnSpPr>
        <p:spPr bwMode="auto">
          <a:xfrm>
            <a:off x="187198" y="3042046"/>
            <a:ext cx="0" cy="1830682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141" name="CuadroTexto 140"/>
          <p:cNvSpPr txBox="1"/>
          <p:nvPr/>
        </p:nvSpPr>
        <p:spPr>
          <a:xfrm>
            <a:off x="-290" y="2399779"/>
            <a:ext cx="9036866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700" b="1" dirty="0" smtClean="0"/>
              <a:t>EMBARAZO BAJO RIESGO</a:t>
            </a:r>
            <a:endParaRPr lang="es-MX" sz="700" b="1" dirty="0"/>
          </a:p>
        </p:txBody>
      </p:sp>
      <p:sp>
        <p:nvSpPr>
          <p:cNvPr id="431" name="Rectángulo 430"/>
          <p:cNvSpPr/>
          <p:nvPr/>
        </p:nvSpPr>
        <p:spPr>
          <a:xfrm>
            <a:off x="8543172" y="2591730"/>
            <a:ext cx="660758" cy="307777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REFERIDA </a:t>
            </a:r>
          </a:p>
          <a:p>
            <a:pPr algn="ctr" fontAlgn="ctr"/>
            <a:r>
              <a:rPr lang="es-MX" sz="700" dirty="0">
                <a:cs typeface="Arial" panose="020B0604020202020204" pitchFamily="34" charset="0"/>
              </a:rPr>
              <a:t>A</a:t>
            </a:r>
            <a:r>
              <a:rPr lang="es-MX" sz="700" dirty="0" smtClean="0">
                <a:cs typeface="Arial" panose="020B0604020202020204" pitchFamily="34" charset="0"/>
              </a:rPr>
              <a:t>: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435" name="Conector recto 434"/>
          <p:cNvCxnSpPr/>
          <p:nvPr/>
        </p:nvCxnSpPr>
        <p:spPr bwMode="auto">
          <a:xfrm flipH="1">
            <a:off x="3964778" y="5041752"/>
            <a:ext cx="1" cy="549215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34" name="Rectángulo 433"/>
          <p:cNvSpPr/>
          <p:nvPr/>
        </p:nvSpPr>
        <p:spPr>
          <a:xfrm>
            <a:off x="3894808" y="5020181"/>
            <a:ext cx="666738" cy="30777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REFERIDA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A: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464" name="Conector recto 463"/>
          <p:cNvCxnSpPr/>
          <p:nvPr/>
        </p:nvCxnSpPr>
        <p:spPr bwMode="auto">
          <a:xfrm flipH="1">
            <a:off x="3712352" y="5731158"/>
            <a:ext cx="1" cy="61218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48" name="Conector recto 347"/>
          <p:cNvCxnSpPr/>
          <p:nvPr/>
        </p:nvCxnSpPr>
        <p:spPr bwMode="auto">
          <a:xfrm>
            <a:off x="2695049" y="5035020"/>
            <a:ext cx="0" cy="556835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47" name="Conector recto 346"/>
          <p:cNvCxnSpPr/>
          <p:nvPr/>
        </p:nvCxnSpPr>
        <p:spPr bwMode="auto">
          <a:xfrm>
            <a:off x="1205563" y="5044546"/>
            <a:ext cx="0" cy="550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46" name="Conector recto 345"/>
          <p:cNvCxnSpPr/>
          <p:nvPr/>
        </p:nvCxnSpPr>
        <p:spPr bwMode="auto">
          <a:xfrm>
            <a:off x="629710" y="5044545"/>
            <a:ext cx="0" cy="1298799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44" name="Rectángulo 343"/>
          <p:cNvSpPr/>
          <p:nvPr/>
        </p:nvSpPr>
        <p:spPr bwMode="auto">
          <a:xfrm>
            <a:off x="11203" y="5591855"/>
            <a:ext cx="4471200" cy="138789"/>
          </a:xfrm>
          <a:prstGeom prst="rect">
            <a:avLst/>
          </a:prstGeom>
          <a:solidFill>
            <a:schemeClr val="bg2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332" name="Rectángulo 331"/>
          <p:cNvSpPr/>
          <p:nvPr/>
        </p:nvSpPr>
        <p:spPr>
          <a:xfrm>
            <a:off x="-9517" y="5024084"/>
            <a:ext cx="648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FECHA DE ATENCIÓN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33" name="Rectángulo 332"/>
          <p:cNvSpPr/>
          <p:nvPr/>
        </p:nvSpPr>
        <p:spPr>
          <a:xfrm>
            <a:off x="590600" y="5023178"/>
            <a:ext cx="59336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ATENDIDO POR:</a:t>
            </a:r>
            <a:endParaRPr lang="es-MX" sz="600" dirty="0">
              <a:cs typeface="Arial" panose="020B0604020202020204" pitchFamily="34" charset="0"/>
            </a:endParaRPr>
          </a:p>
        </p:txBody>
      </p:sp>
      <p:sp>
        <p:nvSpPr>
          <p:cNvPr id="334" name="Rectángulo 333"/>
          <p:cNvSpPr/>
          <p:nvPr/>
        </p:nvSpPr>
        <p:spPr>
          <a:xfrm>
            <a:off x="2675999" y="5061539"/>
            <a:ext cx="696637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PRODUCTO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35" name="Rectángulo 334"/>
          <p:cNvSpPr/>
          <p:nvPr/>
        </p:nvSpPr>
        <p:spPr>
          <a:xfrm>
            <a:off x="1992070" y="5029686"/>
            <a:ext cx="70401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COMPLICA-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CIONES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36" name="Rectángulo 335"/>
          <p:cNvSpPr/>
          <p:nvPr/>
        </p:nvSpPr>
        <p:spPr>
          <a:xfrm>
            <a:off x="3335949" y="5068095"/>
            <a:ext cx="69356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PESO DEL PRODUCTO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40" name="Line 90"/>
          <p:cNvSpPr>
            <a:spLocks noChangeShapeType="1"/>
          </p:cNvSpPr>
          <p:nvPr/>
        </p:nvSpPr>
        <p:spPr bwMode="auto">
          <a:xfrm>
            <a:off x="18027" y="5405846"/>
            <a:ext cx="446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1" name="Rectángulo 340"/>
          <p:cNvSpPr/>
          <p:nvPr/>
        </p:nvSpPr>
        <p:spPr bwMode="auto">
          <a:xfrm>
            <a:off x="9299" y="4932997"/>
            <a:ext cx="4474800" cy="114433"/>
          </a:xfrm>
          <a:prstGeom prst="rect">
            <a:avLst/>
          </a:prstGeom>
          <a:solidFill>
            <a:schemeClr val="bg2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142" name="Rectángulo 141"/>
          <p:cNvSpPr/>
          <p:nvPr/>
        </p:nvSpPr>
        <p:spPr>
          <a:xfrm>
            <a:off x="18825" y="4891293"/>
            <a:ext cx="3861196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700" b="1" dirty="0" smtClean="0"/>
              <a:t>ATENCIÓN DEL PARTO</a:t>
            </a:r>
            <a:endParaRPr lang="es-MX" sz="700" b="1" dirty="0"/>
          </a:p>
        </p:txBody>
      </p:sp>
      <p:cxnSp>
        <p:nvCxnSpPr>
          <p:cNvPr id="349" name="Conector recto 348"/>
          <p:cNvCxnSpPr/>
          <p:nvPr/>
        </p:nvCxnSpPr>
        <p:spPr bwMode="auto">
          <a:xfrm>
            <a:off x="3355427" y="5050260"/>
            <a:ext cx="0" cy="545214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54" name="Rectángulo 353"/>
          <p:cNvSpPr/>
          <p:nvPr/>
        </p:nvSpPr>
        <p:spPr>
          <a:xfrm>
            <a:off x="1546553" y="5738218"/>
            <a:ext cx="1085080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COMPLICACIONES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57" name="Rectángulo 356"/>
          <p:cNvSpPr/>
          <p:nvPr/>
        </p:nvSpPr>
        <p:spPr>
          <a:xfrm>
            <a:off x="2757437" y="5758846"/>
            <a:ext cx="108508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SEMANAS DE EMBARAZO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66" name="Rectángulo 365"/>
          <p:cNvSpPr/>
          <p:nvPr/>
        </p:nvSpPr>
        <p:spPr>
          <a:xfrm>
            <a:off x="7447" y="5568976"/>
            <a:ext cx="4463289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700" b="1" dirty="0" smtClean="0"/>
              <a:t>ATENCIÓN DEL ABORTO</a:t>
            </a:r>
            <a:endParaRPr lang="es-MX" sz="700" b="1" dirty="0"/>
          </a:p>
        </p:txBody>
      </p:sp>
      <p:sp>
        <p:nvSpPr>
          <p:cNvPr id="368" name="Line 90"/>
          <p:cNvSpPr>
            <a:spLocks noChangeShapeType="1"/>
          </p:cNvSpPr>
          <p:nvPr/>
        </p:nvSpPr>
        <p:spPr bwMode="auto">
          <a:xfrm>
            <a:off x="16885" y="6099076"/>
            <a:ext cx="4474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73" name="Rectángulo 472"/>
          <p:cNvSpPr/>
          <p:nvPr/>
        </p:nvSpPr>
        <p:spPr>
          <a:xfrm>
            <a:off x="3718696" y="5699670"/>
            <a:ext cx="666738" cy="30777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REFERIDA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A: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55" name="Rectángulo 354"/>
          <p:cNvSpPr/>
          <p:nvPr/>
        </p:nvSpPr>
        <p:spPr bwMode="auto">
          <a:xfrm>
            <a:off x="6691" y="4923475"/>
            <a:ext cx="4478156" cy="1419869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493" name="Text Box 195"/>
          <p:cNvSpPr txBox="1">
            <a:spLocks noChangeArrowheads="1"/>
          </p:cNvSpPr>
          <p:nvPr/>
        </p:nvSpPr>
        <p:spPr bwMode="auto">
          <a:xfrm>
            <a:off x="-37831" y="6408235"/>
            <a:ext cx="1261884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MOTIVO DE LA </a:t>
            </a:r>
            <a:r>
              <a:rPr lang="es-ES_tradnl" altLang="es-MX" sz="800" dirty="0" smtClean="0"/>
              <a:t>BAJA :</a:t>
            </a:r>
            <a:endParaRPr lang="es-ES_tradnl" altLang="es-MX" sz="800" dirty="0"/>
          </a:p>
        </p:txBody>
      </p:sp>
      <p:sp>
        <p:nvSpPr>
          <p:cNvPr id="400" name="Rectángulo 399"/>
          <p:cNvSpPr/>
          <p:nvPr/>
        </p:nvSpPr>
        <p:spPr>
          <a:xfrm>
            <a:off x="2856380" y="6400296"/>
            <a:ext cx="859650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900" dirty="0">
                <a:ea typeface="Times New Roman" panose="02020603050405020304" pitchFamily="18" charset="0"/>
                <a:cs typeface="Arial" panose="020B0604020202020204" pitchFamily="34" charset="0"/>
              </a:rPr>
              <a:t>Defunción </a:t>
            </a:r>
            <a:endParaRPr lang="es-MX" dirty="0">
              <a:cs typeface="Arial" panose="020B0604020202020204" pitchFamily="34" charset="0"/>
            </a:endParaRPr>
          </a:p>
        </p:txBody>
      </p:sp>
      <p:sp>
        <p:nvSpPr>
          <p:cNvPr id="409" name="Rectángulo 408"/>
          <p:cNvSpPr/>
          <p:nvPr/>
        </p:nvSpPr>
        <p:spPr>
          <a:xfrm>
            <a:off x="1151521" y="6400296"/>
            <a:ext cx="1313180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MX" sz="9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Término del </a:t>
            </a:r>
            <a:r>
              <a:rPr lang="es-MX" sz="900" dirty="0">
                <a:ea typeface="Times New Roman" panose="02020603050405020304" pitchFamily="18" charset="0"/>
                <a:cs typeface="Arial" panose="020B0604020202020204" pitchFamily="34" charset="0"/>
              </a:rPr>
              <a:t>puerperio</a:t>
            </a:r>
            <a:endParaRPr lang="es-MX" sz="900" dirty="0">
              <a:cs typeface="Arial" panose="020B0604020202020204" pitchFamily="34" charset="0"/>
            </a:endParaRPr>
          </a:p>
        </p:txBody>
      </p:sp>
      <p:sp>
        <p:nvSpPr>
          <p:cNvPr id="497" name="Rectángulo 496"/>
          <p:cNvSpPr/>
          <p:nvPr/>
        </p:nvSpPr>
        <p:spPr bwMode="auto">
          <a:xfrm>
            <a:off x="2457157" y="6406138"/>
            <a:ext cx="174032" cy="174032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498" name="Rectángulo 497"/>
          <p:cNvSpPr/>
          <p:nvPr/>
        </p:nvSpPr>
        <p:spPr bwMode="auto">
          <a:xfrm>
            <a:off x="3533103" y="6406477"/>
            <a:ext cx="174032" cy="174032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412" name="CuadroTexto 411"/>
          <p:cNvSpPr txBox="1"/>
          <p:nvPr/>
        </p:nvSpPr>
        <p:spPr>
          <a:xfrm>
            <a:off x="560386" y="5195619"/>
            <a:ext cx="663018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 DE AGENTE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01" name="CuadroTexto 500"/>
          <p:cNvSpPr txBox="1"/>
          <p:nvPr/>
        </p:nvSpPr>
        <p:spPr>
          <a:xfrm>
            <a:off x="2022351" y="5244933"/>
            <a:ext cx="668773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02" name="CuadroTexto 501"/>
          <p:cNvSpPr txBox="1"/>
          <p:nvPr/>
        </p:nvSpPr>
        <p:spPr>
          <a:xfrm>
            <a:off x="2711633" y="5250796"/>
            <a:ext cx="668773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04" name="CuadroTexto 503"/>
          <p:cNvSpPr txBox="1"/>
          <p:nvPr/>
        </p:nvSpPr>
        <p:spPr>
          <a:xfrm>
            <a:off x="3893791" y="5244938"/>
            <a:ext cx="668773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07" name="CuadroTexto 506"/>
          <p:cNvSpPr txBox="1"/>
          <p:nvPr/>
        </p:nvSpPr>
        <p:spPr>
          <a:xfrm>
            <a:off x="1754707" y="5955889"/>
            <a:ext cx="668773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0" name="CuadroTexto 509"/>
          <p:cNvSpPr txBox="1"/>
          <p:nvPr/>
        </p:nvSpPr>
        <p:spPr>
          <a:xfrm>
            <a:off x="3717679" y="5955894"/>
            <a:ext cx="668773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265" name="Rectángulo 264"/>
          <p:cNvSpPr/>
          <p:nvPr/>
        </p:nvSpPr>
        <p:spPr>
          <a:xfrm>
            <a:off x="1889771" y="2646560"/>
            <a:ext cx="729110" cy="30777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MES EMBARAZO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66" name="Rectángulo 265"/>
          <p:cNvSpPr/>
          <p:nvPr/>
        </p:nvSpPr>
        <p:spPr>
          <a:xfrm>
            <a:off x="2522508" y="2646560"/>
            <a:ext cx="43313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PESO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Kg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74" name="Rectángulo 273"/>
          <p:cNvSpPr/>
          <p:nvPr/>
        </p:nvSpPr>
        <p:spPr>
          <a:xfrm>
            <a:off x="2908855" y="2646560"/>
            <a:ext cx="620683" cy="307777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PRESIÓN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ARTERIAL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75" name="Rectángulo 274"/>
          <p:cNvSpPr/>
          <p:nvPr/>
        </p:nvSpPr>
        <p:spPr>
          <a:xfrm>
            <a:off x="3453967" y="2646560"/>
            <a:ext cx="587020" cy="307777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FONDO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UTERINO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76" name="Rectángulo 275"/>
          <p:cNvSpPr/>
          <p:nvPr/>
        </p:nvSpPr>
        <p:spPr>
          <a:xfrm>
            <a:off x="3928279" y="2554269"/>
            <a:ext cx="507831" cy="469771"/>
          </a:xfrm>
          <a:prstGeom prst="rect">
            <a:avLst/>
          </a:prstGeom>
        </p:spPr>
        <p:txBody>
          <a:bodyPr vert="vert270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MOVI-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MIENTO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FETAL 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78" name="Rectángulo 277"/>
          <p:cNvSpPr/>
          <p:nvPr/>
        </p:nvSpPr>
        <p:spPr>
          <a:xfrm>
            <a:off x="4310616" y="2591730"/>
            <a:ext cx="148643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SIGNOS Y  SÍNTOMAS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DE ALARMA 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303" name="Conector recto 302"/>
          <p:cNvCxnSpPr/>
          <p:nvPr/>
        </p:nvCxnSpPr>
        <p:spPr bwMode="auto">
          <a:xfrm>
            <a:off x="5762545" y="2555723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4" name="Conector recto 303"/>
          <p:cNvCxnSpPr/>
          <p:nvPr/>
        </p:nvCxnSpPr>
        <p:spPr bwMode="auto">
          <a:xfrm>
            <a:off x="4337728" y="2547677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5" name="Conector recto 304"/>
          <p:cNvCxnSpPr/>
          <p:nvPr/>
        </p:nvCxnSpPr>
        <p:spPr bwMode="auto">
          <a:xfrm>
            <a:off x="3990974" y="2556331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6" name="Conector recto 305"/>
          <p:cNvCxnSpPr/>
          <p:nvPr/>
        </p:nvCxnSpPr>
        <p:spPr bwMode="auto">
          <a:xfrm>
            <a:off x="3487296" y="2555723"/>
            <a:ext cx="0" cy="232314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7" name="Conector recto 306"/>
          <p:cNvCxnSpPr/>
          <p:nvPr/>
        </p:nvCxnSpPr>
        <p:spPr bwMode="auto">
          <a:xfrm>
            <a:off x="2946996" y="2546063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08" name="Conector recto 307"/>
          <p:cNvCxnSpPr/>
          <p:nvPr/>
        </p:nvCxnSpPr>
        <p:spPr bwMode="auto">
          <a:xfrm>
            <a:off x="2516607" y="2544379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515" name="CuadroTexto 514"/>
          <p:cNvSpPr txBox="1"/>
          <p:nvPr/>
        </p:nvSpPr>
        <p:spPr>
          <a:xfrm>
            <a:off x="4568273" y="2878421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6" name="CuadroTexto 515"/>
          <p:cNvSpPr txBox="1"/>
          <p:nvPr/>
        </p:nvSpPr>
        <p:spPr>
          <a:xfrm>
            <a:off x="8370779" y="2892487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cxnSp>
        <p:nvCxnSpPr>
          <p:cNvPr id="322" name="Conector recto 321"/>
          <p:cNvCxnSpPr/>
          <p:nvPr/>
        </p:nvCxnSpPr>
        <p:spPr bwMode="auto">
          <a:xfrm>
            <a:off x="6940928" y="2549698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28" name="Rectángulo 327"/>
          <p:cNvSpPr/>
          <p:nvPr/>
        </p:nvSpPr>
        <p:spPr>
          <a:xfrm>
            <a:off x="5815339" y="2589741"/>
            <a:ext cx="108508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MEDICAMENTOS ENTREGADOS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517" name="CuadroTexto 516"/>
          <p:cNvSpPr txBox="1"/>
          <p:nvPr/>
        </p:nvSpPr>
        <p:spPr>
          <a:xfrm>
            <a:off x="5890084" y="2865675"/>
            <a:ext cx="935591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8" name="CuadroTexto 517"/>
          <p:cNvSpPr txBox="1"/>
          <p:nvPr/>
        </p:nvSpPr>
        <p:spPr>
          <a:xfrm>
            <a:off x="3820863" y="2068336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9" name="CuadroTexto 518"/>
          <p:cNvSpPr txBox="1"/>
          <p:nvPr/>
        </p:nvSpPr>
        <p:spPr>
          <a:xfrm>
            <a:off x="3820863" y="2275910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20" name="CuadroTexto 519"/>
          <p:cNvSpPr txBox="1"/>
          <p:nvPr/>
        </p:nvSpPr>
        <p:spPr>
          <a:xfrm>
            <a:off x="8199583" y="2068336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21" name="CuadroTexto 520"/>
          <p:cNvSpPr txBox="1"/>
          <p:nvPr/>
        </p:nvSpPr>
        <p:spPr>
          <a:xfrm>
            <a:off x="8199583" y="2271829"/>
            <a:ext cx="971118" cy="167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423" name="Rectángulo 422"/>
          <p:cNvSpPr/>
          <p:nvPr/>
        </p:nvSpPr>
        <p:spPr>
          <a:xfrm>
            <a:off x="7796371" y="2577794"/>
            <a:ext cx="833951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700" dirty="0" smtClean="0">
                <a:cs typeface="Arial" panose="020B0604020202020204" pitchFamily="34" charset="0"/>
              </a:rPr>
              <a:t>VACUNAS </a:t>
            </a:r>
            <a:endParaRPr lang="es-MX" sz="700" dirty="0"/>
          </a:p>
        </p:txBody>
      </p:sp>
      <p:cxnSp>
        <p:nvCxnSpPr>
          <p:cNvPr id="530" name="Conector recto 529"/>
          <p:cNvCxnSpPr/>
          <p:nvPr/>
        </p:nvCxnSpPr>
        <p:spPr bwMode="auto">
          <a:xfrm>
            <a:off x="6943249" y="2776889"/>
            <a:ext cx="1620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259" name="Rectángulo 258"/>
          <p:cNvSpPr/>
          <p:nvPr/>
        </p:nvSpPr>
        <p:spPr>
          <a:xfrm>
            <a:off x="652742" y="5736298"/>
            <a:ext cx="772503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ATENDIDO POR:</a:t>
            </a:r>
            <a:endParaRPr lang="es-MX" sz="600" dirty="0">
              <a:cs typeface="Arial" panose="020B0604020202020204" pitchFamily="34" charset="0"/>
            </a:endParaRPr>
          </a:p>
        </p:txBody>
      </p:sp>
      <p:sp>
        <p:nvSpPr>
          <p:cNvPr id="260" name="CuadroTexto 259"/>
          <p:cNvSpPr txBox="1"/>
          <p:nvPr/>
        </p:nvSpPr>
        <p:spPr>
          <a:xfrm>
            <a:off x="683485" y="5908739"/>
            <a:ext cx="663018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 DE AGENTE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261" name="Rectángulo 260"/>
          <p:cNvSpPr/>
          <p:nvPr/>
        </p:nvSpPr>
        <p:spPr>
          <a:xfrm>
            <a:off x="-36661" y="1902188"/>
            <a:ext cx="1883292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40000"/>
              </a:spcBef>
            </a:pPr>
            <a:r>
              <a:rPr lang="es-ES_tradnl" altLang="es-MX" sz="900" b="1" dirty="0"/>
              <a:t>PLAN DE </a:t>
            </a:r>
            <a:r>
              <a:rPr lang="es-ES_tradnl" altLang="es-MX" sz="900" b="1" dirty="0" smtClean="0"/>
              <a:t>SEGURIDAD INICIAL</a:t>
            </a:r>
            <a:endParaRPr lang="es-ES_tradnl" altLang="es-MX" sz="900" b="1" dirty="0"/>
          </a:p>
        </p:txBody>
      </p:sp>
      <p:sp>
        <p:nvSpPr>
          <p:cNvPr id="262" name="CuadroTexto 261"/>
          <p:cNvSpPr txBox="1"/>
          <p:nvPr/>
        </p:nvSpPr>
        <p:spPr>
          <a:xfrm>
            <a:off x="-36661" y="2137605"/>
            <a:ext cx="163378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FECHA DE ELABORACIÓN</a:t>
            </a:r>
            <a:endParaRPr lang="es-MX" sz="900" dirty="0"/>
          </a:p>
        </p:txBody>
      </p:sp>
      <p:grpSp>
        <p:nvGrpSpPr>
          <p:cNvPr id="263" name="Grupo 262"/>
          <p:cNvGrpSpPr/>
          <p:nvPr/>
        </p:nvGrpSpPr>
        <p:grpSpPr>
          <a:xfrm>
            <a:off x="1683767" y="1902188"/>
            <a:ext cx="951365" cy="230832"/>
            <a:chOff x="1683767" y="1902188"/>
            <a:chExt cx="951365" cy="230832"/>
          </a:xfrm>
        </p:grpSpPr>
        <p:sp>
          <p:nvSpPr>
            <p:cNvPr id="268" name="CuadroTexto 267"/>
            <p:cNvSpPr txBox="1"/>
            <p:nvPr/>
          </p:nvSpPr>
          <p:spPr>
            <a:xfrm>
              <a:off x="1683767" y="1902188"/>
              <a:ext cx="29367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SI</a:t>
              </a:r>
              <a:endParaRPr lang="es-MX" sz="900" dirty="0"/>
            </a:p>
          </p:txBody>
        </p:sp>
        <p:sp>
          <p:nvSpPr>
            <p:cNvPr id="269" name="CuadroTexto 268"/>
            <p:cNvSpPr txBox="1"/>
            <p:nvPr/>
          </p:nvSpPr>
          <p:spPr>
            <a:xfrm>
              <a:off x="2143784" y="1902188"/>
              <a:ext cx="35779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NO</a:t>
              </a:r>
              <a:endParaRPr lang="es-MX" sz="900" dirty="0"/>
            </a:p>
          </p:txBody>
        </p:sp>
        <p:sp>
          <p:nvSpPr>
            <p:cNvPr id="270" name="Rectángulo 269"/>
            <p:cNvSpPr/>
            <p:nvPr/>
          </p:nvSpPr>
          <p:spPr bwMode="auto">
            <a:xfrm>
              <a:off x="1956293" y="1923332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  <p:sp>
          <p:nvSpPr>
            <p:cNvPr id="271" name="Rectángulo 270"/>
            <p:cNvSpPr/>
            <p:nvPr/>
          </p:nvSpPr>
          <p:spPr bwMode="auto">
            <a:xfrm>
              <a:off x="2461100" y="1922641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</p:grpSp>
      <p:sp>
        <p:nvSpPr>
          <p:cNvPr id="272" name="Rectángulo 271"/>
          <p:cNvSpPr/>
          <p:nvPr/>
        </p:nvSpPr>
        <p:spPr>
          <a:xfrm>
            <a:off x="2638122" y="1902188"/>
            <a:ext cx="134941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40000"/>
              </a:spcBef>
            </a:pPr>
            <a:r>
              <a:rPr lang="es-ES_tradnl" altLang="es-MX" sz="900" dirty="0" smtClean="0"/>
              <a:t>TIPO DE TRASLADO:</a:t>
            </a:r>
            <a:endParaRPr lang="es-ES_tradnl" altLang="es-MX" sz="900" dirty="0"/>
          </a:p>
        </p:txBody>
      </p:sp>
      <p:sp>
        <p:nvSpPr>
          <p:cNvPr id="273" name="Rectángulo 272"/>
          <p:cNvSpPr/>
          <p:nvPr/>
        </p:nvSpPr>
        <p:spPr>
          <a:xfrm>
            <a:off x="2879544" y="2137605"/>
            <a:ext cx="1107996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s-ES_tradnl" altLang="es-MX" sz="900" dirty="0" smtClean="0"/>
              <a:t>ACOMPAÑANTE:</a:t>
            </a:r>
            <a:endParaRPr lang="es-MX" sz="900" dirty="0"/>
          </a:p>
        </p:txBody>
      </p:sp>
      <p:cxnSp>
        <p:nvCxnSpPr>
          <p:cNvPr id="277" name="Conector recto 276"/>
          <p:cNvCxnSpPr/>
          <p:nvPr/>
        </p:nvCxnSpPr>
        <p:spPr bwMode="auto">
          <a:xfrm>
            <a:off x="3928052" y="2083742"/>
            <a:ext cx="77834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287" name="Conector recto 286"/>
          <p:cNvCxnSpPr/>
          <p:nvPr/>
        </p:nvCxnSpPr>
        <p:spPr bwMode="auto">
          <a:xfrm>
            <a:off x="3920102" y="2306361"/>
            <a:ext cx="77834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288" name="Rectángulo 287"/>
          <p:cNvSpPr/>
          <p:nvPr/>
        </p:nvSpPr>
        <p:spPr>
          <a:xfrm>
            <a:off x="4950777" y="1925271"/>
            <a:ext cx="2085042" cy="2077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900"/>
              </a:lnSpc>
              <a:spcBef>
                <a:spcPts val="0"/>
              </a:spcBef>
            </a:pPr>
            <a:r>
              <a:rPr lang="es-ES_tradnl" altLang="es-MX" sz="900" b="1" dirty="0" smtClean="0"/>
              <a:t>PLAN </a:t>
            </a:r>
            <a:r>
              <a:rPr lang="es-ES_tradnl" altLang="es-MX" sz="900" b="1" dirty="0"/>
              <a:t>DE </a:t>
            </a:r>
            <a:r>
              <a:rPr lang="es-ES_tradnl" altLang="es-MX" sz="900" b="1" dirty="0" smtClean="0"/>
              <a:t>SEGURIDAD REFUERZO</a:t>
            </a:r>
            <a:endParaRPr lang="es-ES_tradnl" altLang="es-MX" sz="900" b="1" dirty="0"/>
          </a:p>
        </p:txBody>
      </p:sp>
      <p:sp>
        <p:nvSpPr>
          <p:cNvPr id="292" name="CuadroTexto 291"/>
          <p:cNvSpPr txBox="1"/>
          <p:nvPr/>
        </p:nvSpPr>
        <p:spPr>
          <a:xfrm>
            <a:off x="5353668" y="2130474"/>
            <a:ext cx="607859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FECHA:</a:t>
            </a:r>
            <a:endParaRPr lang="es-MX" sz="900" dirty="0"/>
          </a:p>
        </p:txBody>
      </p:sp>
      <p:grpSp>
        <p:nvGrpSpPr>
          <p:cNvPr id="293" name="Grupo 292"/>
          <p:cNvGrpSpPr/>
          <p:nvPr/>
        </p:nvGrpSpPr>
        <p:grpSpPr>
          <a:xfrm>
            <a:off x="1532752" y="2156727"/>
            <a:ext cx="1404000" cy="157163"/>
            <a:chOff x="1368848" y="2191231"/>
            <a:chExt cx="1536700" cy="157163"/>
          </a:xfrm>
        </p:grpSpPr>
        <p:sp>
          <p:nvSpPr>
            <p:cNvPr id="294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295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296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316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20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21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25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27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29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30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31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sp>
        <p:nvSpPr>
          <p:cNvPr id="338" name="Rectángulo 337"/>
          <p:cNvSpPr/>
          <p:nvPr/>
        </p:nvSpPr>
        <p:spPr>
          <a:xfrm>
            <a:off x="7017457" y="1902188"/>
            <a:ext cx="134941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40000"/>
              </a:spcBef>
            </a:pPr>
            <a:r>
              <a:rPr lang="es-ES_tradnl" altLang="es-MX" sz="900" dirty="0" smtClean="0"/>
              <a:t>TIPO DE TRASLADO:</a:t>
            </a:r>
            <a:endParaRPr lang="es-ES_tradnl" altLang="es-MX" sz="900" dirty="0"/>
          </a:p>
        </p:txBody>
      </p:sp>
      <p:sp>
        <p:nvSpPr>
          <p:cNvPr id="339" name="Rectángulo 338"/>
          <p:cNvSpPr/>
          <p:nvPr/>
        </p:nvSpPr>
        <p:spPr>
          <a:xfrm>
            <a:off x="7258879" y="2130474"/>
            <a:ext cx="1107996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s-ES_tradnl" altLang="es-MX" sz="900" dirty="0" smtClean="0"/>
              <a:t>ACOMPAÑANTE:</a:t>
            </a:r>
            <a:endParaRPr lang="es-MX" sz="900" dirty="0"/>
          </a:p>
        </p:txBody>
      </p:sp>
      <p:cxnSp>
        <p:nvCxnSpPr>
          <p:cNvPr id="342" name="Conector recto 341"/>
          <p:cNvCxnSpPr/>
          <p:nvPr/>
        </p:nvCxnSpPr>
        <p:spPr bwMode="auto">
          <a:xfrm>
            <a:off x="8307387" y="2083742"/>
            <a:ext cx="77834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43" name="Conector recto 342"/>
          <p:cNvCxnSpPr/>
          <p:nvPr/>
        </p:nvCxnSpPr>
        <p:spPr bwMode="auto">
          <a:xfrm>
            <a:off x="8299437" y="2306361"/>
            <a:ext cx="77834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grpSp>
        <p:nvGrpSpPr>
          <p:cNvPr id="345" name="Grupo 344"/>
          <p:cNvGrpSpPr/>
          <p:nvPr/>
        </p:nvGrpSpPr>
        <p:grpSpPr>
          <a:xfrm>
            <a:off x="5912087" y="2156727"/>
            <a:ext cx="1404000" cy="157163"/>
            <a:chOff x="1368848" y="2191231"/>
            <a:chExt cx="1536700" cy="157163"/>
          </a:xfrm>
        </p:grpSpPr>
        <p:sp>
          <p:nvSpPr>
            <p:cNvPr id="350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351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352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358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59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0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1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2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3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4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65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sp>
        <p:nvSpPr>
          <p:cNvPr id="367" name="Rectangle 215"/>
          <p:cNvSpPr>
            <a:spLocks noChangeArrowheads="1"/>
          </p:cNvSpPr>
          <p:nvPr/>
        </p:nvSpPr>
        <p:spPr bwMode="auto">
          <a:xfrm>
            <a:off x="3675144" y="1260185"/>
            <a:ext cx="11017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00" dirty="0"/>
              <a:t>(ESPECIFIQUE NOMBRE)</a:t>
            </a:r>
          </a:p>
        </p:txBody>
      </p:sp>
      <p:sp>
        <p:nvSpPr>
          <p:cNvPr id="369" name="Rectangle 295"/>
          <p:cNvSpPr>
            <a:spLocks noChangeArrowheads="1"/>
          </p:cNvSpPr>
          <p:nvPr/>
        </p:nvSpPr>
        <p:spPr bwMode="auto">
          <a:xfrm>
            <a:off x="-44610" y="337869"/>
            <a:ext cx="2476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I.</a:t>
            </a:r>
            <a:endParaRPr lang="es-ES" altLang="es-MX" sz="900" b="1" dirty="0"/>
          </a:p>
        </p:txBody>
      </p:sp>
      <p:sp>
        <p:nvSpPr>
          <p:cNvPr id="370" name="Rectangle 297"/>
          <p:cNvSpPr>
            <a:spLocks noChangeArrowheads="1"/>
          </p:cNvSpPr>
          <p:nvPr/>
        </p:nvSpPr>
        <p:spPr bwMode="auto">
          <a:xfrm>
            <a:off x="-126213" y="1635775"/>
            <a:ext cx="4078780" cy="233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lnSpc>
                <a:spcPct val="110000"/>
              </a:lnSpc>
            </a:pPr>
            <a:r>
              <a:rPr lang="es-ES_tradnl" altLang="es-MX" sz="900" dirty="0"/>
              <a:t>  LA FAMILIA DECLARA PERTENECER </a:t>
            </a:r>
            <a:r>
              <a:rPr lang="es-ES_tradnl" altLang="es-MX" sz="900" dirty="0" smtClean="0"/>
              <a:t>A </a:t>
            </a:r>
            <a:r>
              <a:rPr lang="es-ES_tradnl" altLang="es-MX" sz="900" dirty="0"/>
              <a:t>UN PUEBLO AFROMEXICANO</a:t>
            </a:r>
          </a:p>
        </p:txBody>
      </p:sp>
      <p:grpSp>
        <p:nvGrpSpPr>
          <p:cNvPr id="371" name="Grupo 370"/>
          <p:cNvGrpSpPr/>
          <p:nvPr/>
        </p:nvGrpSpPr>
        <p:grpSpPr>
          <a:xfrm>
            <a:off x="3773387" y="1638101"/>
            <a:ext cx="985869" cy="230832"/>
            <a:chOff x="3480603" y="1500513"/>
            <a:chExt cx="985869" cy="230832"/>
          </a:xfrm>
        </p:grpSpPr>
        <p:sp>
          <p:nvSpPr>
            <p:cNvPr id="372" name="CuadroTexto 371"/>
            <p:cNvSpPr txBox="1"/>
            <p:nvPr/>
          </p:nvSpPr>
          <p:spPr>
            <a:xfrm>
              <a:off x="3480603" y="1500513"/>
              <a:ext cx="29367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SÍ</a:t>
              </a:r>
              <a:endParaRPr lang="es-MX" sz="900" dirty="0"/>
            </a:p>
          </p:txBody>
        </p:sp>
        <p:sp>
          <p:nvSpPr>
            <p:cNvPr id="375" name="CuadroTexto 374"/>
            <p:cNvSpPr txBox="1"/>
            <p:nvPr/>
          </p:nvSpPr>
          <p:spPr>
            <a:xfrm>
              <a:off x="3975124" y="1500513"/>
              <a:ext cx="35779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NO</a:t>
              </a:r>
              <a:endParaRPr lang="es-MX" sz="900" dirty="0"/>
            </a:p>
          </p:txBody>
        </p:sp>
        <p:sp>
          <p:nvSpPr>
            <p:cNvPr id="376" name="Rectángulo 375"/>
            <p:cNvSpPr/>
            <p:nvPr/>
          </p:nvSpPr>
          <p:spPr bwMode="auto">
            <a:xfrm>
              <a:off x="3753129" y="1521657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solidFill>
                  <a:srgbClr val="FF0000"/>
                </a:solidFill>
                <a:effectLst/>
                <a:latin typeface="Arial" charset="0"/>
              </a:endParaRPr>
            </a:p>
          </p:txBody>
        </p:sp>
        <p:sp>
          <p:nvSpPr>
            <p:cNvPr id="384" name="Rectángulo 383"/>
            <p:cNvSpPr/>
            <p:nvPr/>
          </p:nvSpPr>
          <p:spPr bwMode="auto">
            <a:xfrm>
              <a:off x="4292440" y="1520966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solidFill>
                  <a:srgbClr val="FF0000"/>
                </a:solidFill>
                <a:effectLst/>
                <a:latin typeface="Arial" charset="0"/>
              </a:endParaRPr>
            </a:p>
          </p:txBody>
        </p:sp>
      </p:grpSp>
      <p:sp>
        <p:nvSpPr>
          <p:cNvPr id="385" name="CuadroTexto 384"/>
          <p:cNvSpPr txBox="1"/>
          <p:nvPr/>
        </p:nvSpPr>
        <p:spPr>
          <a:xfrm>
            <a:off x="-50563" y="459336"/>
            <a:ext cx="160172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NOMBRE DE LA USUARIA</a:t>
            </a:r>
            <a:endParaRPr lang="es-MX" sz="900" dirty="0"/>
          </a:p>
        </p:txBody>
      </p:sp>
      <p:cxnSp>
        <p:nvCxnSpPr>
          <p:cNvPr id="386" name="Conector recto 385"/>
          <p:cNvCxnSpPr/>
          <p:nvPr/>
        </p:nvCxnSpPr>
        <p:spPr bwMode="auto">
          <a:xfrm>
            <a:off x="1497501" y="609490"/>
            <a:ext cx="2176873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87" name="CuadroTexto 386"/>
          <p:cNvSpPr txBox="1"/>
          <p:nvPr/>
        </p:nvSpPr>
        <p:spPr>
          <a:xfrm>
            <a:off x="3619119" y="455786"/>
            <a:ext cx="50526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EDAD</a:t>
            </a:r>
            <a:endParaRPr lang="es-MX" sz="900" dirty="0"/>
          </a:p>
        </p:txBody>
      </p:sp>
      <p:cxnSp>
        <p:nvCxnSpPr>
          <p:cNvPr id="388" name="Conector recto 387"/>
          <p:cNvCxnSpPr/>
          <p:nvPr/>
        </p:nvCxnSpPr>
        <p:spPr bwMode="auto">
          <a:xfrm>
            <a:off x="4046087" y="601896"/>
            <a:ext cx="699994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89" name="CuadroTexto 388"/>
          <p:cNvSpPr txBox="1"/>
          <p:nvPr/>
        </p:nvSpPr>
        <p:spPr>
          <a:xfrm>
            <a:off x="-50563" y="669073"/>
            <a:ext cx="1524776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FECHA DE NACIMIENTO</a:t>
            </a:r>
            <a:endParaRPr lang="es-MX" sz="900" dirty="0"/>
          </a:p>
        </p:txBody>
      </p:sp>
      <p:sp>
        <p:nvSpPr>
          <p:cNvPr id="390" name="CuadroTexto 389"/>
          <p:cNvSpPr txBox="1"/>
          <p:nvPr/>
        </p:nvSpPr>
        <p:spPr>
          <a:xfrm>
            <a:off x="2228478" y="660118"/>
            <a:ext cx="164019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ENTIDAD DE NACIMIENTO</a:t>
            </a:r>
            <a:endParaRPr lang="es-MX" sz="900" dirty="0"/>
          </a:p>
        </p:txBody>
      </p:sp>
      <p:sp>
        <p:nvSpPr>
          <p:cNvPr id="391" name="CuadroTexto 390"/>
          <p:cNvSpPr txBox="1"/>
          <p:nvPr/>
        </p:nvSpPr>
        <p:spPr>
          <a:xfrm>
            <a:off x="-50563" y="856852"/>
            <a:ext cx="896399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COMUNIDAD</a:t>
            </a:r>
            <a:endParaRPr lang="es-MX" sz="900" dirty="0"/>
          </a:p>
        </p:txBody>
      </p:sp>
      <p:sp>
        <p:nvSpPr>
          <p:cNvPr id="394" name="CuadroTexto 393"/>
          <p:cNvSpPr txBox="1"/>
          <p:nvPr/>
        </p:nvSpPr>
        <p:spPr>
          <a:xfrm>
            <a:off x="2137151" y="880066"/>
            <a:ext cx="83869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LOCALIDAD</a:t>
            </a:r>
            <a:endParaRPr lang="es-MX" sz="900" dirty="0"/>
          </a:p>
        </p:txBody>
      </p:sp>
      <p:sp>
        <p:nvSpPr>
          <p:cNvPr id="395" name="CuadroTexto 394"/>
          <p:cNvSpPr txBox="1"/>
          <p:nvPr/>
        </p:nvSpPr>
        <p:spPr>
          <a:xfrm>
            <a:off x="-50563" y="1137438"/>
            <a:ext cx="79380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900" dirty="0" smtClean="0"/>
              <a:t>MUNICIPIO</a:t>
            </a:r>
            <a:endParaRPr lang="es-MX" sz="900" dirty="0"/>
          </a:p>
        </p:txBody>
      </p:sp>
      <p:cxnSp>
        <p:nvCxnSpPr>
          <p:cNvPr id="396" name="Conector recto 395"/>
          <p:cNvCxnSpPr/>
          <p:nvPr/>
        </p:nvCxnSpPr>
        <p:spPr bwMode="auto">
          <a:xfrm>
            <a:off x="1398012" y="829512"/>
            <a:ext cx="88867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98" name="Conector recto 397"/>
          <p:cNvCxnSpPr/>
          <p:nvPr/>
        </p:nvCxnSpPr>
        <p:spPr bwMode="auto">
          <a:xfrm>
            <a:off x="3766494" y="829512"/>
            <a:ext cx="987207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03" name="Conector recto 402"/>
          <p:cNvCxnSpPr/>
          <p:nvPr/>
        </p:nvCxnSpPr>
        <p:spPr bwMode="auto">
          <a:xfrm>
            <a:off x="765761" y="1058673"/>
            <a:ext cx="141975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10" name="Conector recto 409"/>
          <p:cNvCxnSpPr/>
          <p:nvPr/>
        </p:nvCxnSpPr>
        <p:spPr bwMode="auto">
          <a:xfrm>
            <a:off x="2906873" y="1058673"/>
            <a:ext cx="1841521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11" name="Conector recto 410"/>
          <p:cNvCxnSpPr/>
          <p:nvPr/>
        </p:nvCxnSpPr>
        <p:spPr bwMode="auto">
          <a:xfrm>
            <a:off x="686715" y="1298050"/>
            <a:ext cx="1262999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13" name="CuadroTexto 412"/>
          <p:cNvSpPr txBox="1"/>
          <p:nvPr/>
        </p:nvSpPr>
        <p:spPr>
          <a:xfrm>
            <a:off x="1914460" y="1048907"/>
            <a:ext cx="177932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800" dirty="0" smtClean="0"/>
              <a:t>¿VIVE EN ESTA </a:t>
            </a:r>
          </a:p>
          <a:p>
            <a:r>
              <a:rPr lang="es-MX" sz="800" dirty="0" smtClean="0"/>
              <a:t>COMUNIDAD?</a:t>
            </a:r>
            <a:endParaRPr lang="es-MX" sz="800" dirty="0"/>
          </a:p>
        </p:txBody>
      </p:sp>
      <p:grpSp>
        <p:nvGrpSpPr>
          <p:cNvPr id="414" name="Grupo 413"/>
          <p:cNvGrpSpPr/>
          <p:nvPr/>
        </p:nvGrpSpPr>
        <p:grpSpPr>
          <a:xfrm>
            <a:off x="2731522" y="1087418"/>
            <a:ext cx="841089" cy="230832"/>
            <a:chOff x="3682071" y="1194094"/>
            <a:chExt cx="841089" cy="230832"/>
          </a:xfrm>
        </p:grpSpPr>
        <p:sp>
          <p:nvSpPr>
            <p:cNvPr id="415" name="CuadroTexto 414"/>
            <p:cNvSpPr txBox="1"/>
            <p:nvPr/>
          </p:nvSpPr>
          <p:spPr>
            <a:xfrm>
              <a:off x="3682071" y="1194094"/>
              <a:ext cx="29367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SI</a:t>
              </a:r>
              <a:endParaRPr lang="es-MX" sz="900" dirty="0"/>
            </a:p>
          </p:txBody>
        </p:sp>
        <p:sp>
          <p:nvSpPr>
            <p:cNvPr id="416" name="CuadroTexto 415"/>
            <p:cNvSpPr txBox="1"/>
            <p:nvPr/>
          </p:nvSpPr>
          <p:spPr>
            <a:xfrm>
              <a:off x="4047052" y="1194094"/>
              <a:ext cx="35779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NO</a:t>
              </a:r>
              <a:endParaRPr lang="es-MX" sz="900" dirty="0"/>
            </a:p>
          </p:txBody>
        </p:sp>
        <p:sp>
          <p:nvSpPr>
            <p:cNvPr id="418" name="Rectángulo 417"/>
            <p:cNvSpPr/>
            <p:nvPr/>
          </p:nvSpPr>
          <p:spPr bwMode="auto">
            <a:xfrm>
              <a:off x="3924117" y="1215238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  <p:sp>
          <p:nvSpPr>
            <p:cNvPr id="420" name="Rectángulo 419"/>
            <p:cNvSpPr/>
            <p:nvPr/>
          </p:nvSpPr>
          <p:spPr bwMode="auto">
            <a:xfrm>
              <a:off x="4349128" y="1223173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</p:grpSp>
      <p:cxnSp>
        <p:nvCxnSpPr>
          <p:cNvPr id="422" name="Conector recto 421"/>
          <p:cNvCxnSpPr/>
          <p:nvPr/>
        </p:nvCxnSpPr>
        <p:spPr bwMode="auto">
          <a:xfrm>
            <a:off x="3607802" y="1298050"/>
            <a:ext cx="1145899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24" name="Conector recto 423"/>
          <p:cNvCxnSpPr/>
          <p:nvPr/>
        </p:nvCxnSpPr>
        <p:spPr bwMode="auto">
          <a:xfrm>
            <a:off x="4796654" y="377931"/>
            <a:ext cx="0" cy="2052000"/>
          </a:xfrm>
          <a:prstGeom prst="line">
            <a:avLst/>
          </a:prstGeom>
          <a:ln w="15875">
            <a:headEnd type="none" w="sm" len="sm"/>
            <a:tailEnd type="none" w="sm" len="sm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27" name="Conector recto 426"/>
          <p:cNvCxnSpPr/>
          <p:nvPr/>
        </p:nvCxnSpPr>
        <p:spPr bwMode="auto">
          <a:xfrm>
            <a:off x="1964463" y="2549860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29" name="Rectángulo 428"/>
          <p:cNvSpPr/>
          <p:nvPr/>
        </p:nvSpPr>
        <p:spPr>
          <a:xfrm>
            <a:off x="1344996" y="2591730"/>
            <a:ext cx="772503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ATENDIDO POR:</a:t>
            </a:r>
            <a:endParaRPr lang="es-MX" sz="600" dirty="0">
              <a:cs typeface="Arial" panose="020B0604020202020204" pitchFamily="34" charset="0"/>
            </a:endParaRPr>
          </a:p>
        </p:txBody>
      </p:sp>
      <p:sp>
        <p:nvSpPr>
          <p:cNvPr id="430" name="CuadroTexto 429"/>
          <p:cNvSpPr txBox="1"/>
          <p:nvPr/>
        </p:nvSpPr>
        <p:spPr>
          <a:xfrm>
            <a:off x="1375739" y="2785794"/>
            <a:ext cx="663018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 DE AGENTE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282" name="Rectángulo 281"/>
          <p:cNvSpPr/>
          <p:nvPr/>
        </p:nvSpPr>
        <p:spPr>
          <a:xfrm>
            <a:off x="6920748" y="2801117"/>
            <a:ext cx="532517" cy="200055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HIERRO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285" name="Rectángulo 284"/>
          <p:cNvSpPr/>
          <p:nvPr/>
        </p:nvSpPr>
        <p:spPr>
          <a:xfrm>
            <a:off x="7460569" y="2711394"/>
            <a:ext cx="360675" cy="323165"/>
          </a:xfrm>
          <a:prstGeom prst="rect">
            <a:avLst/>
          </a:prstGeom>
        </p:spPr>
        <p:txBody>
          <a:bodyPr wrap="none" lIns="0" tIns="0" rIns="0" bIns="0" anchor="ctr" anchorCtr="0">
            <a:spAutoFit/>
          </a:bodyPr>
          <a:lstStyle/>
          <a:p>
            <a:pPr algn="ctr" fontAlgn="ctr"/>
            <a:endParaRPr lang="es-MX" sz="700" dirty="0" smtClean="0">
              <a:cs typeface="Arial" panose="020B0604020202020204" pitchFamily="34" charset="0"/>
            </a:endParaRP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ÁCIDO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 FÓLICO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425" name="Rectángulo 424"/>
          <p:cNvSpPr/>
          <p:nvPr/>
        </p:nvSpPr>
        <p:spPr>
          <a:xfrm>
            <a:off x="6932847" y="2571560"/>
            <a:ext cx="940485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700" dirty="0">
                <a:cs typeface="Arial" panose="020B0604020202020204" pitchFamily="34" charset="0"/>
              </a:rPr>
              <a:t>MINISTRACIÓN</a:t>
            </a:r>
            <a:endParaRPr lang="es-MX" sz="700" dirty="0"/>
          </a:p>
        </p:txBody>
      </p:sp>
      <p:cxnSp>
        <p:nvCxnSpPr>
          <p:cNvPr id="534" name="Conector recto 533"/>
          <p:cNvCxnSpPr/>
          <p:nvPr/>
        </p:nvCxnSpPr>
        <p:spPr bwMode="auto">
          <a:xfrm flipH="1">
            <a:off x="7412899" y="2782010"/>
            <a:ext cx="5452" cy="209824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32" name="Conector recto 431"/>
          <p:cNvCxnSpPr/>
          <p:nvPr/>
        </p:nvCxnSpPr>
        <p:spPr bwMode="auto">
          <a:xfrm>
            <a:off x="7855368" y="2549969"/>
            <a:ext cx="0" cy="23328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43" name="Line 90"/>
          <p:cNvSpPr>
            <a:spLocks noChangeShapeType="1"/>
          </p:cNvSpPr>
          <p:nvPr/>
        </p:nvSpPr>
        <p:spPr bwMode="auto">
          <a:xfrm>
            <a:off x="-5672" y="4880256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7" name="Rectángulo 236"/>
          <p:cNvSpPr/>
          <p:nvPr/>
        </p:nvSpPr>
        <p:spPr>
          <a:xfrm>
            <a:off x="-9517" y="5748409"/>
            <a:ext cx="648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FECHA DE ATENCIÓN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239" name="Conector recto 238"/>
          <p:cNvCxnSpPr/>
          <p:nvPr/>
        </p:nvCxnSpPr>
        <p:spPr bwMode="auto">
          <a:xfrm flipH="1">
            <a:off x="2878259" y="5726159"/>
            <a:ext cx="1" cy="61218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17" name="CuadroTexto 416"/>
          <p:cNvSpPr txBox="1"/>
          <p:nvPr/>
        </p:nvSpPr>
        <p:spPr>
          <a:xfrm>
            <a:off x="4484895" y="5538281"/>
            <a:ext cx="24237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s-MX" sz="800" dirty="0" smtClean="0"/>
              <a:t>1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2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3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4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5</a:t>
            </a:r>
          </a:p>
          <a:p>
            <a:pPr algn="r">
              <a:lnSpc>
                <a:spcPct val="150000"/>
              </a:lnSpc>
            </a:pPr>
            <a:r>
              <a:rPr lang="es-MX" sz="800" dirty="0" smtClean="0"/>
              <a:t>6</a:t>
            </a:r>
          </a:p>
        </p:txBody>
      </p:sp>
      <p:sp>
        <p:nvSpPr>
          <p:cNvPr id="379" name="Rectángulo 378"/>
          <p:cNvSpPr/>
          <p:nvPr/>
        </p:nvSpPr>
        <p:spPr bwMode="auto">
          <a:xfrm>
            <a:off x="4528439" y="4917593"/>
            <a:ext cx="4608000" cy="141586"/>
          </a:xfrm>
          <a:prstGeom prst="rect">
            <a:avLst/>
          </a:prstGeom>
          <a:solidFill>
            <a:schemeClr val="bg2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cxnSp>
        <p:nvCxnSpPr>
          <p:cNvPr id="393" name="Conector recto 392"/>
          <p:cNvCxnSpPr/>
          <p:nvPr/>
        </p:nvCxnSpPr>
        <p:spPr bwMode="auto">
          <a:xfrm flipH="1">
            <a:off x="8149686" y="5063784"/>
            <a:ext cx="5407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408" name="Conector recto 407"/>
          <p:cNvCxnSpPr/>
          <p:nvPr/>
        </p:nvCxnSpPr>
        <p:spPr bwMode="auto">
          <a:xfrm>
            <a:off x="7402447" y="5060616"/>
            <a:ext cx="1088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99" name="Conector recto 398"/>
          <p:cNvCxnSpPr/>
          <p:nvPr/>
        </p:nvCxnSpPr>
        <p:spPr bwMode="auto">
          <a:xfrm flipH="1">
            <a:off x="6843212" y="5063160"/>
            <a:ext cx="1743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83" name="Conector recto 382"/>
          <p:cNvCxnSpPr/>
          <p:nvPr/>
        </p:nvCxnSpPr>
        <p:spPr bwMode="auto">
          <a:xfrm>
            <a:off x="6299104" y="5062946"/>
            <a:ext cx="702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81" name="Conector recto 380"/>
          <p:cNvCxnSpPr/>
          <p:nvPr/>
        </p:nvCxnSpPr>
        <p:spPr bwMode="auto">
          <a:xfrm flipH="1">
            <a:off x="5297638" y="5059050"/>
            <a:ext cx="3016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cxnSp>
        <p:nvCxnSpPr>
          <p:cNvPr id="382" name="Conector recto 381"/>
          <p:cNvCxnSpPr/>
          <p:nvPr/>
        </p:nvCxnSpPr>
        <p:spPr bwMode="auto">
          <a:xfrm flipH="1">
            <a:off x="5724204" y="5055158"/>
            <a:ext cx="2973" cy="165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73" name="Rectángulo 372"/>
          <p:cNvSpPr/>
          <p:nvPr/>
        </p:nvSpPr>
        <p:spPr>
          <a:xfrm>
            <a:off x="4528571" y="5087485"/>
            <a:ext cx="775839" cy="3144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FECHA DE CONTROL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74" name="Rectángulo 373"/>
          <p:cNvSpPr/>
          <p:nvPr/>
        </p:nvSpPr>
        <p:spPr>
          <a:xfrm>
            <a:off x="5674021" y="5079697"/>
            <a:ext cx="695200" cy="3144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ATENDIDO POR: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77" name="Rectángulo 376"/>
          <p:cNvSpPr/>
          <p:nvPr/>
        </p:nvSpPr>
        <p:spPr>
          <a:xfrm>
            <a:off x="7328670" y="5065106"/>
            <a:ext cx="897483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SIGNOS Y SINTOMAS DE ALARMA</a:t>
            </a:r>
            <a:endParaRPr lang="es-MX" sz="600" dirty="0">
              <a:cs typeface="Arial" panose="020B0604020202020204" pitchFamily="34" charset="0"/>
            </a:endParaRPr>
          </a:p>
        </p:txBody>
      </p:sp>
      <p:sp>
        <p:nvSpPr>
          <p:cNvPr id="378" name="Line 90"/>
          <p:cNvSpPr>
            <a:spLocks noChangeShapeType="1"/>
          </p:cNvSpPr>
          <p:nvPr/>
        </p:nvSpPr>
        <p:spPr bwMode="auto">
          <a:xfrm>
            <a:off x="4523815" y="5582458"/>
            <a:ext cx="4608000" cy="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92" name="Line 90"/>
          <p:cNvSpPr>
            <a:spLocks noChangeShapeType="1"/>
          </p:cNvSpPr>
          <p:nvPr/>
        </p:nvSpPr>
        <p:spPr bwMode="auto">
          <a:xfrm>
            <a:off x="4523815" y="5773947"/>
            <a:ext cx="46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1" name="Rectángulo 400"/>
          <p:cNvSpPr/>
          <p:nvPr/>
        </p:nvSpPr>
        <p:spPr>
          <a:xfrm>
            <a:off x="6307498" y="5087485"/>
            <a:ext cx="558572" cy="3144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PRESIÓN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ARTERIAL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402" name="Rectángulo 401"/>
          <p:cNvSpPr/>
          <p:nvPr/>
        </p:nvSpPr>
        <p:spPr>
          <a:xfrm>
            <a:off x="6783559" y="5060393"/>
            <a:ext cx="68730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 smtClean="0">
                <a:cs typeface="Arial" panose="020B0604020202020204" pitchFamily="34" charset="0"/>
              </a:rPr>
              <a:t>ALIMENTACIÓN COMPLEMEN-TARIA</a:t>
            </a:r>
          </a:p>
        </p:txBody>
      </p:sp>
      <p:sp>
        <p:nvSpPr>
          <p:cNvPr id="404" name="Line 90"/>
          <p:cNvSpPr>
            <a:spLocks noChangeShapeType="1"/>
          </p:cNvSpPr>
          <p:nvPr/>
        </p:nvSpPr>
        <p:spPr bwMode="auto">
          <a:xfrm>
            <a:off x="4523815" y="5962689"/>
            <a:ext cx="46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5" name="Line 90"/>
          <p:cNvSpPr>
            <a:spLocks noChangeShapeType="1"/>
          </p:cNvSpPr>
          <p:nvPr/>
        </p:nvSpPr>
        <p:spPr bwMode="auto">
          <a:xfrm>
            <a:off x="4523815" y="6156335"/>
            <a:ext cx="46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6" name="Line 90"/>
          <p:cNvSpPr>
            <a:spLocks noChangeShapeType="1"/>
          </p:cNvSpPr>
          <p:nvPr/>
        </p:nvSpPr>
        <p:spPr bwMode="auto">
          <a:xfrm>
            <a:off x="4523815" y="6329152"/>
            <a:ext cx="46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07" name="Rectángulo 406"/>
          <p:cNvSpPr/>
          <p:nvPr/>
        </p:nvSpPr>
        <p:spPr>
          <a:xfrm>
            <a:off x="5322134" y="5087485"/>
            <a:ext cx="389788" cy="3144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PESO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KG</a:t>
            </a:r>
            <a:endParaRPr lang="es-MX" sz="700" dirty="0">
              <a:cs typeface="Arial" panose="020B0604020202020204" pitchFamily="34" charset="0"/>
            </a:endParaRPr>
          </a:p>
        </p:txBody>
      </p:sp>
      <p:cxnSp>
        <p:nvCxnSpPr>
          <p:cNvPr id="419" name="Conector recto 418"/>
          <p:cNvCxnSpPr/>
          <p:nvPr/>
        </p:nvCxnSpPr>
        <p:spPr bwMode="auto">
          <a:xfrm>
            <a:off x="4683676" y="5590971"/>
            <a:ext cx="0" cy="111600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38" name="Rectángulo 437"/>
          <p:cNvSpPr/>
          <p:nvPr/>
        </p:nvSpPr>
        <p:spPr>
          <a:xfrm>
            <a:off x="8576209" y="5045866"/>
            <a:ext cx="629091" cy="314411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REFERIDA </a:t>
            </a:r>
          </a:p>
          <a:p>
            <a:pPr algn="ctr" fontAlgn="ctr"/>
            <a:r>
              <a:rPr lang="es-MX" sz="700" dirty="0" smtClean="0">
                <a:cs typeface="Arial" panose="020B0604020202020204" pitchFamily="34" charset="0"/>
              </a:rPr>
              <a:t>A:</a:t>
            </a:r>
            <a:endParaRPr lang="es-MX" sz="700" dirty="0">
              <a:cs typeface="Arial" panose="020B0604020202020204" pitchFamily="34" charset="0"/>
            </a:endParaRPr>
          </a:p>
        </p:txBody>
      </p:sp>
      <p:sp>
        <p:nvSpPr>
          <p:cNvPr id="380" name="Rectángulo 379"/>
          <p:cNvSpPr/>
          <p:nvPr/>
        </p:nvSpPr>
        <p:spPr>
          <a:xfrm>
            <a:off x="4460393" y="4896616"/>
            <a:ext cx="4792583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700" b="1" dirty="0" smtClean="0"/>
              <a:t>VIGILANCIA DEL PUERPERIO</a:t>
            </a:r>
            <a:endParaRPr lang="es-MX" sz="700" b="1" dirty="0"/>
          </a:p>
        </p:txBody>
      </p:sp>
      <p:sp>
        <p:nvSpPr>
          <p:cNvPr id="397" name="Rectángulo 396"/>
          <p:cNvSpPr/>
          <p:nvPr/>
        </p:nvSpPr>
        <p:spPr bwMode="auto">
          <a:xfrm>
            <a:off x="4529348" y="4917936"/>
            <a:ext cx="4622873" cy="1781948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effectLst/>
              <a:latin typeface="Arial" charset="0"/>
            </a:endParaRPr>
          </a:p>
        </p:txBody>
      </p:sp>
      <p:sp>
        <p:nvSpPr>
          <p:cNvPr id="512" name="CuadroTexto 511"/>
          <p:cNvSpPr txBox="1"/>
          <p:nvPr/>
        </p:nvSpPr>
        <p:spPr>
          <a:xfrm>
            <a:off x="5703673" y="5413439"/>
            <a:ext cx="601850" cy="1615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3" name="CuadroTexto 512"/>
          <p:cNvSpPr txBox="1"/>
          <p:nvPr/>
        </p:nvSpPr>
        <p:spPr>
          <a:xfrm>
            <a:off x="7402447" y="5415111"/>
            <a:ext cx="747238" cy="16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sp>
        <p:nvSpPr>
          <p:cNvPr id="514" name="CuadroTexto 513"/>
          <p:cNvSpPr txBox="1"/>
          <p:nvPr/>
        </p:nvSpPr>
        <p:spPr>
          <a:xfrm>
            <a:off x="8509608" y="5395375"/>
            <a:ext cx="747238" cy="16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450" i="1" dirty="0" smtClean="0"/>
              <a:t>(ANOTAR CLAVE</a:t>
            </a:r>
            <a:r>
              <a:rPr lang="es-MX" sz="450" dirty="0" smtClean="0"/>
              <a:t>)</a:t>
            </a:r>
            <a:endParaRPr lang="es-MX" sz="450" dirty="0"/>
          </a:p>
        </p:txBody>
      </p:sp>
      <p:cxnSp>
        <p:nvCxnSpPr>
          <p:cNvPr id="240" name="Conector recto 239"/>
          <p:cNvCxnSpPr/>
          <p:nvPr/>
        </p:nvCxnSpPr>
        <p:spPr bwMode="auto">
          <a:xfrm>
            <a:off x="8629709" y="5063160"/>
            <a:ext cx="0" cy="1643974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" name="Rectángulo 2"/>
          <p:cNvSpPr/>
          <p:nvPr/>
        </p:nvSpPr>
        <p:spPr>
          <a:xfrm>
            <a:off x="8066136" y="5081246"/>
            <a:ext cx="65843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MX" sz="500" dirty="0" smtClean="0"/>
              <a:t>APOYO Y SEGUIMIENTO A LA LACTANCIA MATERNA</a:t>
            </a:r>
            <a:endParaRPr lang="es-MX" sz="500" dirty="0"/>
          </a:p>
        </p:txBody>
      </p:sp>
      <p:sp>
        <p:nvSpPr>
          <p:cNvPr id="233" name="Line 90"/>
          <p:cNvSpPr>
            <a:spLocks noChangeShapeType="1"/>
          </p:cNvSpPr>
          <p:nvPr/>
        </p:nvSpPr>
        <p:spPr bwMode="auto">
          <a:xfrm>
            <a:off x="4523815" y="6518285"/>
            <a:ext cx="46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236" name="Grupo 235"/>
          <p:cNvGrpSpPr/>
          <p:nvPr/>
        </p:nvGrpSpPr>
        <p:grpSpPr>
          <a:xfrm>
            <a:off x="7568138" y="740988"/>
            <a:ext cx="1404000" cy="157163"/>
            <a:chOff x="1368848" y="2191231"/>
            <a:chExt cx="1536700" cy="157163"/>
          </a:xfrm>
        </p:grpSpPr>
        <p:sp>
          <p:nvSpPr>
            <p:cNvPr id="238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241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242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243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4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5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6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7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8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49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50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grpSp>
        <p:nvGrpSpPr>
          <p:cNvPr id="251" name="Grupo 250"/>
          <p:cNvGrpSpPr/>
          <p:nvPr/>
        </p:nvGrpSpPr>
        <p:grpSpPr>
          <a:xfrm>
            <a:off x="7557552" y="1035157"/>
            <a:ext cx="1404000" cy="157163"/>
            <a:chOff x="1368848" y="2191231"/>
            <a:chExt cx="1536700" cy="157163"/>
          </a:xfrm>
        </p:grpSpPr>
        <p:sp>
          <p:nvSpPr>
            <p:cNvPr id="252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253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254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255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56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57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58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64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283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01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319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grpSp>
        <p:nvGrpSpPr>
          <p:cNvPr id="337" name="Grupo 336"/>
          <p:cNvGrpSpPr/>
          <p:nvPr/>
        </p:nvGrpSpPr>
        <p:grpSpPr>
          <a:xfrm>
            <a:off x="7565697" y="1320424"/>
            <a:ext cx="1404000" cy="157163"/>
            <a:chOff x="1368848" y="2191231"/>
            <a:chExt cx="1536700" cy="157163"/>
          </a:xfrm>
        </p:grpSpPr>
        <p:sp>
          <p:nvSpPr>
            <p:cNvPr id="353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356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421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426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28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33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36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37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39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40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41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grpSp>
        <p:nvGrpSpPr>
          <p:cNvPr id="442" name="Grupo 441"/>
          <p:cNvGrpSpPr/>
          <p:nvPr/>
        </p:nvGrpSpPr>
        <p:grpSpPr>
          <a:xfrm>
            <a:off x="7555111" y="1614593"/>
            <a:ext cx="1404000" cy="157163"/>
            <a:chOff x="1368848" y="2191231"/>
            <a:chExt cx="1536700" cy="157163"/>
          </a:xfrm>
        </p:grpSpPr>
        <p:sp>
          <p:nvSpPr>
            <p:cNvPr id="444" name="Line 6"/>
            <p:cNvSpPr>
              <a:spLocks noChangeShapeType="1"/>
            </p:cNvSpPr>
            <p:nvPr/>
          </p:nvSpPr>
          <p:spPr bwMode="auto">
            <a:xfrm>
              <a:off x="1747244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sp>
          <p:nvSpPr>
            <p:cNvPr id="445" name="Line 6"/>
            <p:cNvSpPr>
              <a:spLocks noChangeShapeType="1"/>
            </p:cNvSpPr>
            <p:nvPr/>
          </p:nvSpPr>
          <p:spPr bwMode="auto">
            <a:xfrm>
              <a:off x="2116607" y="2195843"/>
              <a:ext cx="0" cy="147638"/>
            </a:xfrm>
            <a:prstGeom prst="line">
              <a:avLst/>
            </a:prstGeom>
            <a:noFill/>
            <a:ln w="20638" cap="flat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s-MX"/>
            </a:p>
          </p:txBody>
        </p:sp>
        <p:grpSp>
          <p:nvGrpSpPr>
            <p:cNvPr id="446" name="Group 4"/>
            <p:cNvGrpSpPr>
              <a:grpSpLocks noChangeAspect="1"/>
            </p:cNvGrpSpPr>
            <p:nvPr/>
          </p:nvGrpSpPr>
          <p:grpSpPr bwMode="auto">
            <a:xfrm>
              <a:off x="1368848" y="2191231"/>
              <a:ext cx="1536700" cy="157163"/>
              <a:chOff x="659" y="1399"/>
              <a:chExt cx="968" cy="99"/>
            </a:xfrm>
          </p:grpSpPr>
          <p:sp>
            <p:nvSpPr>
              <p:cNvPr id="447" name="Line 5"/>
              <p:cNvSpPr>
                <a:spLocks noChangeShapeType="1"/>
              </p:cNvSpPr>
              <p:nvPr/>
            </p:nvSpPr>
            <p:spPr bwMode="auto">
              <a:xfrm>
                <a:off x="659" y="1498"/>
                <a:ext cx="968" cy="0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48" name="Line 6"/>
              <p:cNvSpPr>
                <a:spLocks noChangeShapeType="1"/>
              </p:cNvSpPr>
              <p:nvPr/>
            </p:nvSpPr>
            <p:spPr bwMode="auto">
              <a:xfrm>
                <a:off x="659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49" name="Line 7"/>
              <p:cNvSpPr>
                <a:spLocks noChangeShapeType="1"/>
              </p:cNvSpPr>
              <p:nvPr/>
            </p:nvSpPr>
            <p:spPr bwMode="auto">
              <a:xfrm>
                <a:off x="1506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50" name="Line 8"/>
              <p:cNvSpPr>
                <a:spLocks noChangeShapeType="1"/>
              </p:cNvSpPr>
              <p:nvPr/>
            </p:nvSpPr>
            <p:spPr bwMode="auto">
              <a:xfrm>
                <a:off x="1385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51" name="Line 9"/>
              <p:cNvSpPr>
                <a:spLocks noChangeShapeType="1"/>
              </p:cNvSpPr>
              <p:nvPr/>
            </p:nvSpPr>
            <p:spPr bwMode="auto">
              <a:xfrm>
                <a:off x="1264" y="1405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52" name="Line 11"/>
              <p:cNvSpPr>
                <a:spLocks noChangeShapeType="1"/>
              </p:cNvSpPr>
              <p:nvPr/>
            </p:nvSpPr>
            <p:spPr bwMode="auto">
              <a:xfrm>
                <a:off x="1022" y="1399"/>
                <a:ext cx="0" cy="93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53" name="Line 13"/>
              <p:cNvSpPr>
                <a:spLocks noChangeShapeType="1"/>
              </p:cNvSpPr>
              <p:nvPr/>
            </p:nvSpPr>
            <p:spPr bwMode="auto">
              <a:xfrm>
                <a:off x="780" y="1403"/>
                <a:ext cx="0" cy="89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  <p:sp>
            <p:nvSpPr>
              <p:cNvPr id="454" name="Line 14"/>
              <p:cNvSpPr>
                <a:spLocks noChangeShapeType="1"/>
              </p:cNvSpPr>
              <p:nvPr/>
            </p:nvSpPr>
            <p:spPr bwMode="auto">
              <a:xfrm>
                <a:off x="1624" y="1405"/>
                <a:ext cx="0" cy="93"/>
              </a:xfrm>
              <a:prstGeom prst="line">
                <a:avLst/>
              </a:prstGeom>
              <a:noFill/>
              <a:ln w="20638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s-MX"/>
              </a:p>
            </p:txBody>
          </p:sp>
        </p:grpSp>
      </p:grpSp>
      <p:cxnSp>
        <p:nvCxnSpPr>
          <p:cNvPr id="455" name="Conector recto 454"/>
          <p:cNvCxnSpPr/>
          <p:nvPr/>
        </p:nvCxnSpPr>
        <p:spPr bwMode="auto">
          <a:xfrm>
            <a:off x="2007539" y="5050260"/>
            <a:ext cx="0" cy="545214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57" name="Rectángulo 456"/>
          <p:cNvSpPr/>
          <p:nvPr/>
        </p:nvSpPr>
        <p:spPr>
          <a:xfrm>
            <a:off x="1153007" y="5011713"/>
            <a:ext cx="89918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ctr"/>
            <a:r>
              <a:rPr lang="es-MX" sz="600" dirty="0">
                <a:cs typeface="Arial" panose="020B0604020202020204" pitchFamily="34" charset="0"/>
              </a:rPr>
              <a:t>POSICIÓN LIBREMENTE </a:t>
            </a:r>
            <a:r>
              <a:rPr lang="es-MX" sz="600" dirty="0" smtClean="0">
                <a:cs typeface="Arial" panose="020B0604020202020204" pitchFamily="34" charset="0"/>
              </a:rPr>
              <a:t>ELEGIDA POR LA USUARIA</a:t>
            </a:r>
            <a:endParaRPr lang="es-MX" sz="600" dirty="0">
              <a:cs typeface="Arial" panose="020B0604020202020204" pitchFamily="34" charset="0"/>
            </a:endParaRPr>
          </a:p>
        </p:txBody>
      </p:sp>
      <p:cxnSp>
        <p:nvCxnSpPr>
          <p:cNvPr id="459" name="Conector recto 458"/>
          <p:cNvCxnSpPr/>
          <p:nvPr/>
        </p:nvCxnSpPr>
        <p:spPr bwMode="auto">
          <a:xfrm flipH="1">
            <a:off x="1385421" y="5726159"/>
            <a:ext cx="1" cy="612186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460" name="Rectangle 297"/>
          <p:cNvSpPr>
            <a:spLocks noChangeArrowheads="1"/>
          </p:cNvSpPr>
          <p:nvPr/>
        </p:nvSpPr>
        <p:spPr bwMode="auto">
          <a:xfrm>
            <a:off x="-126212" y="1407175"/>
            <a:ext cx="3726398" cy="245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lnSpc>
                <a:spcPct val="110000"/>
              </a:lnSpc>
            </a:pPr>
            <a:r>
              <a:rPr lang="es-ES_tradnl" altLang="es-MX" sz="900" dirty="0"/>
              <a:t>  LA FAMILIA DECLARA PERTENECER </a:t>
            </a:r>
            <a:r>
              <a:rPr lang="es-ES_tradnl" altLang="es-MX" sz="900" dirty="0" smtClean="0"/>
              <a:t>A </a:t>
            </a:r>
            <a:r>
              <a:rPr lang="es-ES_tradnl" altLang="es-MX" sz="900" dirty="0"/>
              <a:t>UN PUEBLO </a:t>
            </a:r>
            <a:r>
              <a:rPr lang="es-ES_tradnl" altLang="es-MX" sz="900" dirty="0" smtClean="0"/>
              <a:t>INDÍGENA</a:t>
            </a:r>
            <a:endParaRPr lang="es-ES_tradnl" altLang="es-MX" sz="900" dirty="0"/>
          </a:p>
        </p:txBody>
      </p:sp>
      <p:grpSp>
        <p:nvGrpSpPr>
          <p:cNvPr id="461" name="Grupo 460"/>
          <p:cNvGrpSpPr/>
          <p:nvPr/>
        </p:nvGrpSpPr>
        <p:grpSpPr>
          <a:xfrm>
            <a:off x="3773387" y="1409501"/>
            <a:ext cx="985869" cy="230832"/>
            <a:chOff x="3480603" y="1500513"/>
            <a:chExt cx="985869" cy="230832"/>
          </a:xfrm>
        </p:grpSpPr>
        <p:sp>
          <p:nvSpPr>
            <p:cNvPr id="462" name="CuadroTexto 461"/>
            <p:cNvSpPr txBox="1"/>
            <p:nvPr/>
          </p:nvSpPr>
          <p:spPr>
            <a:xfrm>
              <a:off x="3480603" y="1500513"/>
              <a:ext cx="29367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SÍ</a:t>
              </a:r>
              <a:endParaRPr lang="es-MX" sz="900" dirty="0"/>
            </a:p>
          </p:txBody>
        </p:sp>
        <p:sp>
          <p:nvSpPr>
            <p:cNvPr id="463" name="CuadroTexto 462"/>
            <p:cNvSpPr txBox="1"/>
            <p:nvPr/>
          </p:nvSpPr>
          <p:spPr>
            <a:xfrm>
              <a:off x="3975124" y="1500513"/>
              <a:ext cx="35779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MX" sz="900" dirty="0" smtClean="0"/>
                <a:t>NO</a:t>
              </a:r>
              <a:endParaRPr lang="es-MX" sz="900" dirty="0"/>
            </a:p>
          </p:txBody>
        </p:sp>
        <p:sp>
          <p:nvSpPr>
            <p:cNvPr id="465" name="Rectángulo 464"/>
            <p:cNvSpPr/>
            <p:nvPr/>
          </p:nvSpPr>
          <p:spPr bwMode="auto">
            <a:xfrm>
              <a:off x="3753129" y="1521657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  <p:sp>
          <p:nvSpPr>
            <p:cNvPr id="466" name="Rectángulo 465"/>
            <p:cNvSpPr/>
            <p:nvPr/>
          </p:nvSpPr>
          <p:spPr bwMode="auto">
            <a:xfrm>
              <a:off x="4292440" y="1520966"/>
              <a:ext cx="174032" cy="174032"/>
            </a:xfrm>
            <a:prstGeom prst="rect">
              <a:avLst/>
            </a:prstGeom>
            <a:solidFill>
              <a:schemeClr val="bg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s-MX" sz="1800" b="0" i="0" u="none" strike="noStrike" cap="none" normalizeH="0" baseline="0" smtClean="0">
                <a:ln>
                  <a:noFill/>
                </a:ln>
                <a:effectLst/>
                <a:latin typeface="Arial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 Box 134"/>
          <p:cNvSpPr txBox="1">
            <a:spLocks noChangeArrowheads="1"/>
          </p:cNvSpPr>
          <p:nvPr/>
        </p:nvSpPr>
        <p:spPr bwMode="auto">
          <a:xfrm>
            <a:off x="35157" y="2291649"/>
            <a:ext cx="1491372" cy="1215717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numCol="1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 smtClean="0"/>
              <a:t>CLAVES DE LA PERSONA QUE BRINDA EL ACOMPAÑAMIENTO</a:t>
            </a:r>
            <a:endParaRPr lang="es-ES_tradnl" altLang="es-MX" sz="700" dirty="0" smtClean="0"/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PAREJA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FAMILIAR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MADRINA/PADRINO OBSTÉTRICO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PARTERA PROFESIONAL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NADIE</a:t>
            </a:r>
          </a:p>
        </p:txBody>
      </p:sp>
      <p:sp>
        <p:nvSpPr>
          <p:cNvPr id="4098" name="Rectangle 70"/>
          <p:cNvSpPr>
            <a:spLocks noChangeArrowheads="1"/>
          </p:cNvSpPr>
          <p:nvPr/>
        </p:nvSpPr>
        <p:spPr bwMode="auto">
          <a:xfrm>
            <a:off x="0" y="669131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099" name="Text Box 91"/>
          <p:cNvSpPr txBox="1">
            <a:spLocks noChangeArrowheads="1"/>
          </p:cNvSpPr>
          <p:nvPr/>
        </p:nvSpPr>
        <p:spPr bwMode="auto">
          <a:xfrm>
            <a:off x="0" y="567072"/>
            <a:ext cx="95091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OBSERVACIONES</a:t>
            </a:r>
            <a:endParaRPr lang="es-ES_tradnl" altLang="es-MX" dirty="0"/>
          </a:p>
        </p:txBody>
      </p:sp>
      <p:sp>
        <p:nvSpPr>
          <p:cNvPr id="4102" name="Line 114"/>
          <p:cNvSpPr>
            <a:spLocks noChangeShapeType="1"/>
          </p:cNvSpPr>
          <p:nvPr/>
        </p:nvSpPr>
        <p:spPr bwMode="auto">
          <a:xfrm>
            <a:off x="0" y="81593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3" name="Line 115"/>
          <p:cNvSpPr>
            <a:spLocks noChangeShapeType="1"/>
          </p:cNvSpPr>
          <p:nvPr/>
        </p:nvSpPr>
        <p:spPr bwMode="auto">
          <a:xfrm>
            <a:off x="0" y="99119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4" name="Line 116"/>
          <p:cNvSpPr>
            <a:spLocks noChangeShapeType="1"/>
          </p:cNvSpPr>
          <p:nvPr/>
        </p:nvSpPr>
        <p:spPr bwMode="auto">
          <a:xfrm>
            <a:off x="0" y="117407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5" name="Line 117"/>
          <p:cNvSpPr>
            <a:spLocks noChangeShapeType="1"/>
          </p:cNvSpPr>
          <p:nvPr/>
        </p:nvSpPr>
        <p:spPr bwMode="auto">
          <a:xfrm>
            <a:off x="0" y="136457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6" name="Line 118"/>
          <p:cNvSpPr>
            <a:spLocks noChangeShapeType="1"/>
          </p:cNvSpPr>
          <p:nvPr/>
        </p:nvSpPr>
        <p:spPr bwMode="auto">
          <a:xfrm>
            <a:off x="0" y="1573334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7" name="Line 119"/>
          <p:cNvSpPr>
            <a:spLocks noChangeShapeType="1"/>
          </p:cNvSpPr>
          <p:nvPr/>
        </p:nvSpPr>
        <p:spPr bwMode="auto">
          <a:xfrm>
            <a:off x="0" y="173033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0" name="Text Box 133"/>
          <p:cNvSpPr txBox="1">
            <a:spLocks noChangeArrowheads="1"/>
          </p:cNvSpPr>
          <p:nvPr/>
        </p:nvSpPr>
        <p:spPr bwMode="auto">
          <a:xfrm>
            <a:off x="6000752" y="4845950"/>
            <a:ext cx="2940048" cy="1766637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marL="190500" indent="-1905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indent="0" algn="ctr">
              <a:spcBef>
                <a:spcPct val="20000"/>
              </a:spcBef>
            </a:pPr>
            <a:r>
              <a:rPr lang="es-MX" altLang="es-MX" sz="800" b="1" dirty="0" smtClean="0">
                <a:cs typeface="Arial" panose="020B0604020202020204" pitchFamily="34" charset="0"/>
              </a:rPr>
              <a:t>SIGNOS </a:t>
            </a:r>
            <a:r>
              <a:rPr lang="es-MX" altLang="es-MX" sz="800" b="1" dirty="0">
                <a:cs typeface="Arial" panose="020B0604020202020204" pitchFamily="34" charset="0"/>
              </a:rPr>
              <a:t>Y SÍNTOMAS DE ALARMA EN EL PUERPERIO: 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0.	NINGUNO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1.	LOQUIOS FÉTIDOS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2.	HEMORRAGIA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3.	FIEBRE (38 GRADOS O MÁS)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4.	HIPERTENSIÓN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5.	DIFICULTAD </a:t>
            </a:r>
            <a:r>
              <a:rPr lang="es-MX" altLang="es-MX" sz="700" dirty="0">
                <a:cs typeface="Arial" panose="020B0604020202020204" pitchFamily="34" charset="0"/>
              </a:rPr>
              <a:t>PARA RESPIRAR, </a:t>
            </a:r>
            <a:endParaRPr lang="es-MX" altLang="es-MX" sz="700" dirty="0" smtClean="0">
              <a:cs typeface="Arial" panose="020B0604020202020204" pitchFamily="34" charset="0"/>
            </a:endParaRP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6.	DEHISCENCIA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7.	CEFALEA INTENSA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8.	ICTERICIA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9.	CONVULSIONES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10.	DOLOR PÉLVICO</a:t>
            </a:r>
          </a:p>
          <a:p>
            <a:pPr marL="177800" indent="-177800">
              <a:spcBef>
                <a:spcPct val="20000"/>
              </a:spcBef>
            </a:pPr>
            <a:r>
              <a:rPr lang="es-MX" altLang="es-MX" sz="700" dirty="0" smtClean="0">
                <a:cs typeface="Arial" panose="020B0604020202020204" pitchFamily="34" charset="0"/>
              </a:rPr>
              <a:t>11.	OTROS</a:t>
            </a:r>
            <a:endParaRPr lang="es-ES_tradnl" altLang="es-MX" sz="700" dirty="0">
              <a:cs typeface="Arial" panose="020B0604020202020204" pitchFamily="34" charset="0"/>
            </a:endParaRPr>
          </a:p>
        </p:txBody>
      </p:sp>
      <p:sp>
        <p:nvSpPr>
          <p:cNvPr id="4121" name="Text Box 134"/>
          <p:cNvSpPr txBox="1">
            <a:spLocks noChangeArrowheads="1"/>
          </p:cNvSpPr>
          <p:nvPr/>
        </p:nvSpPr>
        <p:spPr bwMode="auto">
          <a:xfrm>
            <a:off x="3248259" y="4489403"/>
            <a:ext cx="2619142" cy="15019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CLAVES </a:t>
            </a:r>
            <a:r>
              <a:rPr lang="es-ES_tradnl" altLang="es-MX" sz="800" b="1" dirty="0" smtClean="0"/>
              <a:t>DE LA O EL AGENTE </a:t>
            </a:r>
            <a:r>
              <a:rPr lang="es-ES_tradnl" altLang="es-MX" sz="800" b="1" dirty="0"/>
              <a:t>QUE PROPORCIONA LA </a:t>
            </a:r>
            <a:r>
              <a:rPr lang="es-ES_tradnl" altLang="es-MX" sz="800" b="1" dirty="0" smtClean="0"/>
              <a:t>ATENCIÓN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BRIGADISTA O PROMOTOR DE SALUD MATERNA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PROMOTOR DE SALUD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AUXILIAR </a:t>
            </a:r>
            <a:r>
              <a:rPr lang="es-ES_tradnl" altLang="es-MX" sz="700" dirty="0"/>
              <a:t>DE SALUD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ENFERMER</a:t>
            </a:r>
            <a:r>
              <a:rPr lang="es-ES_tradnl" altLang="es-MX" sz="700" dirty="0"/>
              <a:t>Í</a:t>
            </a:r>
            <a:r>
              <a:rPr lang="es-ES_tradnl" altLang="es-MX" sz="700" dirty="0" smtClean="0"/>
              <a:t>A</a:t>
            </a:r>
            <a:endParaRPr lang="es-ES_tradnl" altLang="es-MX" sz="700" dirty="0"/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PARTERÍA PROFESIONAL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SUPERVISOR(A) DE AUXILIARES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MÉDICA(O) GENERAL O PASANTE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MÉDICA(O) DE UNIDAD MÓVIL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OTROS</a:t>
            </a:r>
            <a:endParaRPr lang="es-ES" altLang="es-MX" dirty="0"/>
          </a:p>
        </p:txBody>
      </p:sp>
      <p:sp>
        <p:nvSpPr>
          <p:cNvPr id="3" name="Rectángulo 2"/>
          <p:cNvSpPr/>
          <p:nvPr/>
        </p:nvSpPr>
        <p:spPr>
          <a:xfrm>
            <a:off x="-14373" y="6077597"/>
            <a:ext cx="60570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900" b="1" dirty="0" smtClean="0"/>
              <a:t>Reglamento de la Ley General de Salud,</a:t>
            </a:r>
            <a:r>
              <a:rPr lang="es-MX" sz="900" dirty="0" smtClean="0"/>
              <a:t> </a:t>
            </a:r>
            <a:r>
              <a:rPr lang="es-MX" sz="900" b="1" dirty="0" smtClean="0"/>
              <a:t>Artículo 110. </a:t>
            </a:r>
            <a:r>
              <a:rPr lang="es-MX" sz="900" b="1" u="sng" dirty="0" smtClean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Prescribir </a:t>
            </a:r>
            <a:r>
              <a:rPr lang="es-MX" sz="900" b="1" u="sng" dirty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los medicamentos</a:t>
            </a:r>
            <a:r>
              <a:rPr lang="es-MX" sz="900" dirty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 que en esos casos se requieran de acuerdo a </a:t>
            </a:r>
            <a:r>
              <a:rPr lang="es-MX" sz="900" dirty="0" smtClean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la </a:t>
            </a:r>
            <a:r>
              <a:rPr lang="es-MX" sz="900" dirty="0" smtClean="0">
                <a:latin typeface="Montserrat"/>
                <a:ea typeface="Montserrat"/>
                <a:cs typeface="Montserrat"/>
                <a:sym typeface="Montserrat"/>
              </a:rPr>
              <a:t>Norma </a:t>
            </a:r>
            <a:r>
              <a:rPr lang="es-MX" sz="900" dirty="0">
                <a:latin typeface="Montserrat"/>
                <a:ea typeface="Montserrat"/>
                <a:cs typeface="Montserrat"/>
                <a:sym typeface="Montserrat"/>
              </a:rPr>
              <a:t>Oficial Mexicana 007-SSA2-2016 Para la atención de la mujer durante el embarazo, parto y puerperio, y de la persona recién nacida </a:t>
            </a:r>
            <a:r>
              <a:rPr lang="es-MX" sz="900" dirty="0" smtClean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que </a:t>
            </a:r>
            <a:r>
              <a:rPr lang="es-MX" sz="900" dirty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para dicho fin emita la </a:t>
            </a:r>
            <a:r>
              <a:rPr lang="es-MX" sz="900" dirty="0" smtClean="0">
                <a:latin typeface="Montserrat" panose="00000500000000000000" pitchFamily="2" charset="0"/>
                <a:ea typeface="Calibri" panose="020F0502020204030204" pitchFamily="34" charset="0"/>
                <a:cs typeface="ArialMT"/>
              </a:rPr>
              <a:t>Secretaría.</a:t>
            </a:r>
          </a:p>
        </p:txBody>
      </p:sp>
      <p:sp>
        <p:nvSpPr>
          <p:cNvPr id="69" name="Text Box 134"/>
          <p:cNvSpPr txBox="1">
            <a:spLocks noChangeArrowheads="1"/>
          </p:cNvSpPr>
          <p:nvPr/>
        </p:nvSpPr>
        <p:spPr bwMode="auto">
          <a:xfrm>
            <a:off x="1579679" y="2286503"/>
            <a:ext cx="1380751" cy="1261884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 smtClean="0"/>
              <a:t>CLAVES TIPO DE TRASLADO</a:t>
            </a:r>
            <a:endParaRPr lang="es-ES_tradnl" altLang="es-MX" sz="800" b="1" dirty="0"/>
          </a:p>
          <a:p>
            <a:endParaRPr lang="es-ES_tradnl" altLang="es-MX" sz="400" b="1" dirty="0"/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AMBULANCIA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VEHÍCULO PARTICULAR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TRANSPORTE AME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TRANSPORTE PÚBLICO</a:t>
            </a:r>
            <a:endParaRPr lang="es-ES" altLang="es-MX" dirty="0" smtClean="0"/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" altLang="es-MX" sz="700" dirty="0" smtClean="0"/>
              <a:t>AMBULANCIA AÉREA</a:t>
            </a:r>
            <a:endParaRPr lang="es-ES_tradnl" altLang="es-MX" sz="700" dirty="0" smtClean="0"/>
          </a:p>
        </p:txBody>
      </p:sp>
      <p:sp>
        <p:nvSpPr>
          <p:cNvPr id="71" name="Line 114"/>
          <p:cNvSpPr>
            <a:spLocks noChangeShapeType="1"/>
          </p:cNvSpPr>
          <p:nvPr/>
        </p:nvSpPr>
        <p:spPr bwMode="auto">
          <a:xfrm>
            <a:off x="0" y="1903206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72" name="Line 115"/>
          <p:cNvSpPr>
            <a:spLocks noChangeShapeType="1"/>
          </p:cNvSpPr>
          <p:nvPr/>
        </p:nvSpPr>
        <p:spPr bwMode="auto">
          <a:xfrm>
            <a:off x="0" y="2078466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73" name="Line 116"/>
          <p:cNvSpPr>
            <a:spLocks noChangeShapeType="1"/>
          </p:cNvSpPr>
          <p:nvPr/>
        </p:nvSpPr>
        <p:spPr bwMode="auto">
          <a:xfrm>
            <a:off x="0" y="2261346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" name="CuadroTexto 29"/>
          <p:cNvSpPr txBox="1"/>
          <p:nvPr/>
        </p:nvSpPr>
        <p:spPr>
          <a:xfrm>
            <a:off x="5489397" y="2291649"/>
            <a:ext cx="2048688" cy="100027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s-MX" sz="800" b="1" dirty="0" smtClean="0"/>
              <a:t>CLAVES DE MEDICAMENTOS DEL CUADRO BÁSICO PARA MÉDICOS</a:t>
            </a:r>
          </a:p>
          <a:p>
            <a:pPr marL="85725" lvl="0" indent="-85725">
              <a:spcAft>
                <a:spcPts val="0"/>
              </a:spcAft>
              <a:buFont typeface="+mj-lt"/>
              <a:buAutoNum type="arabicPeriod"/>
            </a:pP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ACETAMINOFÉN </a:t>
            </a: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TABLETAS </a:t>
            </a:r>
            <a:endParaRPr lang="es-MX" sz="700" dirty="0"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85725" lvl="0" indent="-85725">
              <a:spcAft>
                <a:spcPts val="0"/>
              </a:spcAft>
              <a:buFont typeface="+mj-lt"/>
              <a:buAutoNum type="arabicPeriod"/>
            </a:pP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PASTA LASSAR</a:t>
            </a:r>
          </a:p>
          <a:p>
            <a:pPr marL="85725" lvl="0" indent="-85725">
              <a:spcAft>
                <a:spcPts val="0"/>
              </a:spcAft>
              <a:buFont typeface="+mj-lt"/>
              <a:buAutoNum type="arabicPeriod"/>
            </a:pP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BENZOATO DE BENCILO, EMULSIÓN </a:t>
            </a:r>
          </a:p>
          <a:p>
            <a:pPr marL="85725" lvl="0" indent="-85725">
              <a:spcAft>
                <a:spcPts val="0"/>
              </a:spcAft>
              <a:buFont typeface="+mj-lt"/>
              <a:buAutoNum type="arabicPeriod"/>
            </a:pP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DEXTROMETORFAN, JARABE </a:t>
            </a:r>
          </a:p>
          <a:p>
            <a:pPr marL="85725" lvl="0" indent="-85725">
              <a:spcAft>
                <a:spcPts val="0"/>
              </a:spcAft>
              <a:buFont typeface="+mj-lt"/>
              <a:buAutoNum type="arabicPeriod"/>
            </a:pP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CLORANFENICOL SOLUCIÓN OFTÁLMICA </a:t>
            </a:r>
          </a:p>
          <a:p>
            <a:endParaRPr lang="es-MX" sz="800" b="1" dirty="0"/>
          </a:p>
        </p:txBody>
      </p:sp>
      <p:sp>
        <p:nvSpPr>
          <p:cNvPr id="32" name="Text Box 134"/>
          <p:cNvSpPr txBox="1">
            <a:spLocks noChangeArrowheads="1"/>
          </p:cNvSpPr>
          <p:nvPr/>
        </p:nvSpPr>
        <p:spPr bwMode="auto">
          <a:xfrm>
            <a:off x="3248258" y="3423405"/>
            <a:ext cx="2619143" cy="877163"/>
          </a:xfrm>
          <a:prstGeom prst="rect">
            <a:avLst/>
          </a:prstGeom>
          <a:ln w="12700"/>
          <a:ex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CLAVES </a:t>
            </a:r>
            <a:r>
              <a:rPr lang="es-ES_tradnl" altLang="es-MX" sz="800" b="1" dirty="0" smtClean="0"/>
              <a:t>DE REFERENCIA</a:t>
            </a:r>
          </a:p>
          <a:p>
            <a:pPr algn="ctr"/>
            <a:endParaRPr lang="es-ES_tradnl" altLang="es-MX" sz="800" b="1" dirty="0"/>
          </a:p>
          <a:p>
            <a:pPr marL="177800" indent="-177800">
              <a:buAutoNum type="arabicPeriod"/>
            </a:pPr>
            <a:r>
              <a:rPr lang="es-ES_tradnl" altLang="es-MX" sz="700" dirty="0" smtClean="0"/>
              <a:t>UNIDAD DE SALUD CERCANA</a:t>
            </a:r>
          </a:p>
          <a:p>
            <a:pPr marL="177800" indent="-177800">
              <a:buAutoNum type="arabicPeriod"/>
            </a:pPr>
            <a:r>
              <a:rPr lang="es-ES_tradnl" altLang="es-MX" sz="700" dirty="0" smtClean="0"/>
              <a:t>CENTRO DE SALUD CON SERVICIOS AMPLIADOS</a:t>
            </a:r>
          </a:p>
          <a:p>
            <a:pPr marL="177800" indent="-177800">
              <a:buAutoNum type="arabicPeriod"/>
            </a:pPr>
            <a:r>
              <a:rPr lang="es-ES_tradnl" altLang="es-MX" sz="700" dirty="0" smtClean="0"/>
              <a:t>HOSPITAL INTEGRAL O COMUNITARIO</a:t>
            </a:r>
          </a:p>
          <a:p>
            <a:pPr marL="177800" indent="-177800">
              <a:buAutoNum type="arabicPeriod"/>
            </a:pPr>
            <a:r>
              <a:rPr lang="es-ES_tradnl" altLang="es-MX" sz="700" dirty="0" smtClean="0"/>
              <a:t>HOSPITAL GENERAL </a:t>
            </a:r>
          </a:p>
          <a:p>
            <a:pPr marL="177800" indent="-177800">
              <a:buAutoNum type="arabicPeriod"/>
            </a:pPr>
            <a:r>
              <a:rPr lang="es-ES_tradnl" altLang="es-MX" sz="700" dirty="0" smtClean="0"/>
              <a:t>HOSPITAL MATERNO INFANTIL</a:t>
            </a:r>
            <a:endParaRPr lang="es-ES_tradnl" altLang="es-MX" sz="700" dirty="0"/>
          </a:p>
        </p:txBody>
      </p:sp>
      <p:sp>
        <p:nvSpPr>
          <p:cNvPr id="35" name="Rectángulo 34"/>
          <p:cNvSpPr/>
          <p:nvPr/>
        </p:nvSpPr>
        <p:spPr>
          <a:xfrm>
            <a:off x="3025010" y="2291649"/>
            <a:ext cx="2392765" cy="100027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es-MX" sz="8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CLAVES DE MEDICAMENTOS DEL CUADRO BÁSICO  PARA </a:t>
            </a:r>
            <a:r>
              <a:rPr lang="es-MX" sz="800" b="1" dirty="0" smtClean="0">
                <a:ea typeface="Times New Roman" panose="02020603050405020304" pitchFamily="18" charset="0"/>
                <a:cs typeface="Arial" panose="020B0604020202020204" pitchFamily="34" charset="0"/>
              </a:rPr>
              <a:t>AUXILIARES</a:t>
            </a:r>
            <a:r>
              <a:rPr lang="es-MX" sz="8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 AUTORIZADOS POR LA SECRETAR</a:t>
            </a:r>
            <a:r>
              <a:rPr lang="es-MX" sz="800" dirty="0" smtClean="0">
                <a:solidFill>
                  <a:srgbClr val="FF0000"/>
                </a:solidFill>
                <a:ea typeface="Times New Roman" panose="02020603050405020304" pitchFamily="18" charset="0"/>
                <a:cs typeface="Arial" panose="020B0604020202020204" pitchFamily="34" charset="0"/>
              </a:rPr>
              <a:t>Í</a:t>
            </a:r>
            <a:r>
              <a:rPr lang="es-MX" sz="8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A DE SALUD Y </a:t>
            </a:r>
            <a:r>
              <a:rPr lang="es-MX" sz="800" b="1" dirty="0" smtClean="0">
                <a:ea typeface="Times New Roman" panose="02020603050405020304" pitchFamily="18" charset="0"/>
                <a:cs typeface="Arial" panose="020B0604020202020204" pitchFamily="34" charset="0"/>
              </a:rPr>
              <a:t>MÉDICOS</a:t>
            </a:r>
          </a:p>
          <a:p>
            <a:pPr marL="228600" lvl="0" indent="-228600">
              <a:spcAft>
                <a:spcPts val="0"/>
              </a:spcAft>
              <a:buFont typeface="+mj-lt"/>
              <a:buAutoNum type="arabicPeriod"/>
            </a:pP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VITAMINA A</a:t>
            </a:r>
          </a:p>
          <a:p>
            <a:pPr marL="228600" lvl="0" indent="-228600">
              <a:spcAft>
                <a:spcPts val="0"/>
              </a:spcAft>
              <a:buFont typeface="+mj-lt"/>
              <a:buAutoNum type="arabicPeriod"/>
            </a:pP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PASTA LASSAR</a:t>
            </a:r>
          </a:p>
          <a:p>
            <a:pPr marL="228600" lvl="0" indent="-228600">
              <a:spcAft>
                <a:spcPts val="0"/>
              </a:spcAft>
              <a:buFont typeface="+mj-lt"/>
              <a:buAutoNum type="arabicPeriod"/>
            </a:pP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BENZOATO DE </a:t>
            </a:r>
            <a:r>
              <a:rPr lang="es-MX" sz="700" dirty="0">
                <a:ea typeface="Times New Roman" panose="02020603050405020304" pitchFamily="18" charset="0"/>
                <a:cs typeface="Arial" panose="020B0604020202020204" pitchFamily="34" charset="0"/>
              </a:rPr>
              <a:t>BENCILO, EMULSIÓN</a:t>
            </a:r>
            <a:endParaRPr lang="es-MX" sz="700" dirty="0" smtClean="0"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228600" lvl="0" indent="-228600">
              <a:spcAft>
                <a:spcPts val="0"/>
              </a:spcAft>
              <a:buFont typeface="+mj-lt"/>
              <a:buAutoNum type="arabicPeriod"/>
            </a:pP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ELECTROLITOS ORALES POLVO, SOBRES</a:t>
            </a:r>
          </a:p>
          <a:p>
            <a:pPr marL="228600" lvl="0" indent="-228600">
              <a:spcAft>
                <a:spcPts val="0"/>
              </a:spcAft>
              <a:buFont typeface="+mj-lt"/>
              <a:buAutoNum type="arabicPeriod"/>
            </a:pPr>
            <a:r>
              <a:rPr lang="es-MX" sz="700" dirty="0" smtClean="0">
                <a:ea typeface="Times New Roman" panose="02020603050405020304" pitchFamily="18" charset="0"/>
                <a:cs typeface="Arial" panose="020B0604020202020204" pitchFamily="34" charset="0"/>
              </a:rPr>
              <a:t>ALIMENTACIÓN COMPLEMENTARIA</a:t>
            </a:r>
            <a:endParaRPr lang="es-MX" sz="700" dirty="0">
              <a:ea typeface="Times New Roman" panose="02020603050405020304" pitchFamily="18" charset="0"/>
              <a:cs typeface="Arial" panose="020B0604020202020204" pitchFamily="34" charset="0"/>
            </a:endParaRPr>
          </a:p>
        </p:txBody>
      </p:sp>
      <p:sp>
        <p:nvSpPr>
          <p:cNvPr id="9" name="Rectángulo 8"/>
          <p:cNvSpPr/>
          <p:nvPr/>
        </p:nvSpPr>
        <p:spPr bwMode="auto">
          <a:xfrm>
            <a:off x="35158" y="3693196"/>
            <a:ext cx="3165242" cy="2417016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ctr"/>
            <a:r>
              <a:rPr lang="es-ES_tradnl" altLang="es-MX" sz="800" b="1" dirty="0"/>
              <a:t>SIGNOS Y SÍNTOMAS EN </a:t>
            </a:r>
            <a:r>
              <a:rPr lang="es-ES_tradnl" altLang="es-MX" sz="800" b="1" dirty="0" smtClean="0"/>
              <a:t>EL EMBARAZO</a:t>
            </a:r>
          </a:p>
          <a:p>
            <a:pPr algn="ctr"/>
            <a:r>
              <a:rPr lang="es-ES_tradnl" altLang="es-MX" sz="800" b="1" dirty="0" smtClean="0"/>
              <a:t>DE </a:t>
            </a:r>
            <a:r>
              <a:rPr lang="es-ES_tradnl" altLang="es-MX" sz="800" b="1" dirty="0"/>
              <a:t>ALTO </a:t>
            </a:r>
            <a:r>
              <a:rPr lang="es-ES_tradnl" altLang="es-MX" sz="800" b="1" dirty="0" smtClean="0"/>
              <a:t>RIESGO: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SANGRADO </a:t>
            </a:r>
            <a:r>
              <a:rPr lang="es-ES_tradnl" altLang="es-MX" sz="700" dirty="0"/>
              <a:t>TRANSVAGINAL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HINCHAZÓN (EDEMA DE PIES Y CARA)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PRESIÓN ARTERIAL ALTA (140/90 Ó MÁS)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AUSENCIA DE MOVIMIENTOS FETALES DESPUÉS DEL 6° MES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CRECIMIENTO UTERINO ANORMAL, AUMENTADO O DISMINUIDO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SITUACIÓN ANORMAL DEL PRODUCTO DESPUÉS DEL 8° MES (TRANSVERSO O DE NALGAS)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PÉRDIDA DE CONOCIMIENTO O ATAQUES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SALIDA DE AGUA ANTES DEL TRABAJO DE PARTO O DEL 9° MES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DOLOR EN EPIGASTRIO </a:t>
            </a:r>
            <a:r>
              <a:rPr lang="es-ES_tradnl" altLang="es-MX" sz="700" dirty="0" smtClean="0"/>
              <a:t>(DOLOR </a:t>
            </a:r>
            <a:r>
              <a:rPr lang="es-ES_tradnl" altLang="es-MX" sz="700" dirty="0"/>
              <a:t>EN </a:t>
            </a:r>
            <a:r>
              <a:rPr lang="es-ES_tradnl" altLang="es-MX" sz="700" dirty="0" smtClean="0"/>
              <a:t>BOCA DEL </a:t>
            </a:r>
            <a:r>
              <a:rPr lang="es-ES_tradnl" altLang="es-MX" sz="700" dirty="0"/>
              <a:t>ESTÓMAGO)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FOSFENOS (LUCES DE COLORES)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ACÚFENOS (ZUMBIDO EN LOS OÍDOS)</a:t>
            </a:r>
          </a:p>
          <a:p>
            <a:pPr marL="228600" indent="-2286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CEFALEA (DOLOR DE CABEZA)</a:t>
            </a:r>
          </a:p>
          <a:p>
            <a:pPr marL="228600" indent="-228600">
              <a:spcBef>
                <a:spcPct val="15000"/>
              </a:spcBef>
              <a:buFont typeface="+mj-lt"/>
              <a:buAutoNum type="arabicPeriod"/>
            </a:pPr>
            <a:r>
              <a:rPr lang="es-ES_tradnl" altLang="es-MX" sz="700" dirty="0"/>
              <a:t>FLUJO VAGINAL FÉTIDO (FRECUENTE</a:t>
            </a:r>
            <a:r>
              <a:rPr lang="es-ES_tradnl" altLang="es-MX" sz="700" dirty="0" smtClean="0"/>
              <a:t>)</a:t>
            </a:r>
            <a:endParaRPr lang="es-ES_tradnl" altLang="es-MX" sz="700" dirty="0"/>
          </a:p>
        </p:txBody>
      </p:sp>
      <p:sp>
        <p:nvSpPr>
          <p:cNvPr id="39" name="Rectángulo 38"/>
          <p:cNvSpPr/>
          <p:nvPr/>
        </p:nvSpPr>
        <p:spPr bwMode="auto">
          <a:xfrm>
            <a:off x="6000752" y="3423405"/>
            <a:ext cx="2940048" cy="1325798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ctr">
              <a:spcBef>
                <a:spcPct val="15000"/>
              </a:spcBef>
            </a:pPr>
            <a:r>
              <a:rPr lang="es-ES_tradnl" altLang="es-MX" sz="800" b="1" dirty="0"/>
              <a:t>CLAVES DE COMPLICACIONES DURANTE EL PARTO: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TRABAJO DE PARTO PROLONGADO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SANGRADO ABUNDANTE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HIPERTENSIÓN (TENSIÓN ARTERIAL MAYOR DE 130/90)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CEFALEA</a:t>
            </a:r>
            <a:r>
              <a:rPr lang="es-ES_tradnl" altLang="es-MX" sz="700" b="1" dirty="0"/>
              <a:t> </a:t>
            </a:r>
            <a:r>
              <a:rPr lang="es-ES_tradnl" altLang="es-MX" sz="700" dirty="0"/>
              <a:t>(DOLOR DE CABEZA)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SUFRIMIENTO FETAL (LATIDO CARDÍACO FETAL MENOR DE 120 O MAYOR DE 160 POR MINUTO)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DIFICULTAD PARA RESPIRAR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EMBARAZO GEMELAR O MÚLTIPLE</a:t>
            </a:r>
          </a:p>
          <a:p>
            <a:pPr marL="177800" indent="-177800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/>
              <a:t>OTROS</a:t>
            </a:r>
          </a:p>
        </p:txBody>
      </p:sp>
      <p:sp>
        <p:nvSpPr>
          <p:cNvPr id="23" name="Text Box 134"/>
          <p:cNvSpPr txBox="1">
            <a:spLocks noChangeArrowheads="1"/>
          </p:cNvSpPr>
          <p:nvPr/>
        </p:nvSpPr>
        <p:spPr bwMode="auto">
          <a:xfrm>
            <a:off x="7603992" y="2291648"/>
            <a:ext cx="1514317" cy="1086451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numCol="1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 smtClean="0"/>
              <a:t>CLAVES </a:t>
            </a:r>
            <a:r>
              <a:rPr lang="es-MX" altLang="es-MX" sz="800" b="1" dirty="0" smtClean="0"/>
              <a:t>APOYO Y SEGUIMIENTO A LA LACTANCIA MATERNA</a:t>
            </a:r>
            <a:endParaRPr lang="es-ES_tradnl" altLang="es-MX" sz="700" dirty="0" smtClean="0"/>
          </a:p>
          <a:p>
            <a:pPr marL="180975" indent="-85725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LACTANCIA MATERNA EXCLUSIVA</a:t>
            </a:r>
          </a:p>
          <a:p>
            <a:pPr marL="180975" indent="-85725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MIXTA</a:t>
            </a:r>
          </a:p>
          <a:p>
            <a:pPr marL="180975" indent="-85725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FÓRMULA LÁCTEA</a:t>
            </a:r>
          </a:p>
          <a:p>
            <a:pPr marL="180975" indent="-85725">
              <a:spcBef>
                <a:spcPct val="20000"/>
              </a:spcBef>
              <a:buFont typeface="+mj-lt"/>
              <a:buAutoNum type="arabicPeriod"/>
            </a:pPr>
            <a:r>
              <a:rPr lang="es-ES_tradnl" altLang="es-MX" sz="700" dirty="0" smtClean="0"/>
              <a:t>OTRO</a:t>
            </a:r>
            <a:endParaRPr lang="es-ES" altLang="es-MX" dirty="0"/>
          </a:p>
        </p:txBody>
      </p:sp>
      <p:sp>
        <p:nvSpPr>
          <p:cNvPr id="24" name="CuadroTexto 23"/>
          <p:cNvSpPr txBox="1"/>
          <p:nvPr/>
        </p:nvSpPr>
        <p:spPr>
          <a:xfrm>
            <a:off x="-50563" y="2060816"/>
            <a:ext cx="3814843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900" dirty="0" smtClean="0"/>
              <a:t>NOMBRE DE LA PERSONA QUE LLENÓ ESTA TARJETA</a:t>
            </a:r>
            <a:endParaRPr lang="es-MX" sz="900" dirty="0"/>
          </a:p>
        </p:txBody>
      </p:sp>
      <p:sp>
        <p:nvSpPr>
          <p:cNvPr id="2" name="Rectángulo 1"/>
          <p:cNvSpPr/>
          <p:nvPr/>
        </p:nvSpPr>
        <p:spPr>
          <a:xfrm>
            <a:off x="6137478" y="2077067"/>
            <a:ext cx="1552028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s-MX" sz="800" i="1" dirty="0" smtClean="0"/>
              <a:t>ANOTE </a:t>
            </a:r>
            <a:r>
              <a:rPr lang="es-MX" sz="800" i="1" dirty="0"/>
              <a:t>CLAVE DE </a:t>
            </a:r>
            <a:r>
              <a:rPr lang="es-MX" sz="800" i="1" dirty="0" smtClean="0"/>
              <a:t>AGENTE</a:t>
            </a:r>
            <a:endParaRPr lang="es-MX" sz="800" dirty="0"/>
          </a:p>
        </p:txBody>
      </p:sp>
      <p:sp>
        <p:nvSpPr>
          <p:cNvPr id="26" name="Line 115"/>
          <p:cNvSpPr>
            <a:spLocks noChangeShapeType="1"/>
          </p:cNvSpPr>
          <p:nvPr/>
        </p:nvSpPr>
        <p:spPr bwMode="auto">
          <a:xfrm>
            <a:off x="3086100" y="2230866"/>
            <a:ext cx="2988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" name="Line 115"/>
          <p:cNvSpPr>
            <a:spLocks noChangeShapeType="1"/>
          </p:cNvSpPr>
          <p:nvPr/>
        </p:nvSpPr>
        <p:spPr bwMode="auto">
          <a:xfrm>
            <a:off x="7631430" y="2230866"/>
            <a:ext cx="756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" name="Rectángulo 3"/>
          <p:cNvSpPr/>
          <p:nvPr/>
        </p:nvSpPr>
        <p:spPr bwMode="auto">
          <a:xfrm>
            <a:off x="6742706" y="31804"/>
            <a:ext cx="2274073" cy="461176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bg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MX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8" name="CuadroTexto 27"/>
          <p:cNvSpPr txBox="1"/>
          <p:nvPr/>
        </p:nvSpPr>
        <p:spPr>
          <a:xfrm>
            <a:off x="6862661" y="74355"/>
            <a:ext cx="2293538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1100" b="1" dirty="0" smtClean="0"/>
              <a:t>CALENDARIO DE ATENCIÓN SINBA-SIS-E1</a:t>
            </a:r>
            <a:endParaRPr lang="es-MX" sz="11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17315</TotalTime>
  <Words>741</Words>
  <Application>Microsoft Office PowerPoint</Application>
  <PresentationFormat>Carta (216 x 279 mm)</PresentationFormat>
  <Paragraphs>237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8" baseType="lpstr">
      <vt:lpstr>Arial</vt:lpstr>
      <vt:lpstr>ArialMT</vt:lpstr>
      <vt:lpstr>Calibri</vt:lpstr>
      <vt:lpstr>Montserrat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Alicia Mercado Sandoval</cp:lastModifiedBy>
  <cp:revision>318</cp:revision>
  <cp:lastPrinted>2019-11-21T23:27:55Z</cp:lastPrinted>
  <dcterms:created xsi:type="dcterms:W3CDTF">1999-03-16T19:31:02Z</dcterms:created>
  <dcterms:modified xsi:type="dcterms:W3CDTF">2024-12-09T21:04:40Z</dcterms:modified>
</cp:coreProperties>
</file>

<file path=docProps/thumbnail.jpeg>
</file>